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5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9" r:id="rId11"/>
    <p:sldId id="270" r:id="rId12"/>
    <p:sldId id="271" r:id="rId13"/>
    <p:sldId id="272" r:id="rId14"/>
    <p:sldId id="273" r:id="rId15"/>
    <p:sldId id="274" r:id="rId16"/>
    <p:sldId id="267" r:id="rId17"/>
    <p:sldId id="275" r:id="rId18"/>
    <p:sldId id="268" r:id="rId19"/>
    <p:sldId id="277" r:id="rId20"/>
    <p:sldId id="278" r:id="rId21"/>
    <p:sldId id="279" r:id="rId22"/>
    <p:sldId id="282" r:id="rId23"/>
    <p:sldId id="281" r:id="rId24"/>
    <p:sldId id="283" r:id="rId25"/>
    <p:sldId id="285" r:id="rId26"/>
    <p:sldId id="286" r:id="rId27"/>
    <p:sldId id="284" r:id="rId28"/>
    <p:sldId id="276" r:id="rId29"/>
    <p:sldId id="287" r:id="rId30"/>
    <p:sldId id="288" r:id="rId31"/>
    <p:sldId id="289" r:id="rId32"/>
    <p:sldId id="291" r:id="rId33"/>
    <p:sldId id="290" r:id="rId34"/>
    <p:sldId id="294" r:id="rId35"/>
    <p:sldId id="292" r:id="rId36"/>
    <p:sldId id="301" r:id="rId37"/>
    <p:sldId id="293" r:id="rId38"/>
    <p:sldId id="295" r:id="rId39"/>
    <p:sldId id="296" r:id="rId40"/>
    <p:sldId id="298" r:id="rId41"/>
    <p:sldId id="302" r:id="rId42"/>
    <p:sldId id="300" r:id="rId43"/>
    <p:sldId id="299" r:id="rId4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8" autoAdjust="0"/>
    <p:restoredTop sz="94634" autoAdjust="0"/>
  </p:normalViewPr>
  <p:slideViewPr>
    <p:cSldViewPr snapToGrid="0" snapToObjects="1">
      <p:cViewPr varScale="1">
        <p:scale>
          <a:sx n="129" d="100"/>
          <a:sy n="129" d="100"/>
        </p:scale>
        <p:origin x="-1864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83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printerSettings" Target="printerSettings/printerSettings1.bin"/><Relationship Id="rId47" Type="http://schemas.openxmlformats.org/officeDocument/2006/relationships/presProps" Target="presProps.xml"/><Relationship Id="rId48" Type="http://schemas.openxmlformats.org/officeDocument/2006/relationships/viewProps" Target="viewProps.xml"/><Relationship Id="rId49" Type="http://schemas.openxmlformats.org/officeDocument/2006/relationships/theme" Target="theme/theme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5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97240B-6B56-B448-B777-FF4D6D900833}" type="datetimeFigureOut">
              <a:rPr lang="en-US" smtClean="0"/>
              <a:t>13.03.11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7962B2-AD45-9444-8811-0BF13FF657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466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TitleSlid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de-DE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13.03.11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13.03.11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de-DE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13.03.11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Picture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977" y="187452"/>
            <a:ext cx="853665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de-DE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124" y="6288741"/>
            <a:ext cx="1887537" cy="365125"/>
          </a:xfrm>
        </p:spPr>
        <p:txBody>
          <a:bodyPr/>
          <a:lstStyle/>
          <a:p>
            <a:fld id="{D140825E-4A15-4D39-8176-1F07E904CB30}" type="datetimeFigureOut">
              <a:rPr lang="en-US" smtClean="0"/>
              <a:t>13.03.11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399" y="6288741"/>
            <a:ext cx="267596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de-DE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D140825E-4A15-4D39-8176-1F07E904CB30}" type="datetimeFigureOut">
              <a:rPr lang="en-US" smtClean="0"/>
              <a:t>13.03.11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de-DE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3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D140825E-4A15-4D39-8176-1F07E904CB30}" type="datetimeFigureOut">
              <a:rPr lang="en-US" smtClean="0"/>
              <a:t>13.03.11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13.03.11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de-DE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13.03.11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13.03.11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SectionHead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 anchor="b" anchorCtr="0">
            <a:noAutofit/>
          </a:bodyPr>
          <a:lstStyle>
            <a:lvl1pPr algn="l">
              <a:defRPr sz="4400" b="1" cap="none" baseline="0">
                <a:solidFill>
                  <a:schemeClr val="bg1"/>
                </a:solidFill>
              </a:defRPr>
            </a:lvl1pPr>
          </a:lstStyle>
          <a:p>
            <a:r>
              <a:rPr lang="de-DE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 anchor="t" anchorCtr="0"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13.03.11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13.03.11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13.03.11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13.03.11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13.03.11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13.03.11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13.03.11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89707" y="189707"/>
            <a:ext cx="8764587" cy="6478587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700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de-DE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828800"/>
            <a:ext cx="7583487" cy="42089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D140825E-4A15-4D39-8176-1F07E904CB30}" type="datetimeFigureOut">
              <a:rPr lang="en-US" smtClean="0"/>
              <a:t>13.03.11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4615" y="6288741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411" y="219635"/>
            <a:ext cx="493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914400" rtl="0" eaLnBrk="1" latinLnBrk="0" hangingPunct="1">
        <a:spcBef>
          <a:spcPct val="0"/>
        </a:spcBef>
        <a:buNone/>
        <a:defRPr sz="3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Wingdings 2" pitchFamily="18" charset="2"/>
        <a:buChar char="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Font typeface="Wingdings 2" pitchFamily="18" charset="2"/>
        <a:buChar char="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1711325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6pPr>
      <a:lvl7pPr marL="20002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7pPr>
      <a:lvl8pPr marL="2290763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8pPr>
      <a:lvl9pPr marL="25717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g"/><Relationship Id="rId3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jp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openxmlformats.org/officeDocument/2006/relationships/image" Target="../media/image12.jpeg"/><Relationship Id="rId5" Type="http://schemas.openxmlformats.org/officeDocument/2006/relationships/image" Target="../media/image13.jpeg"/><Relationship Id="rId6" Type="http://schemas.openxmlformats.org/officeDocument/2006/relationships/image" Target="../media/image14.jpeg"/><Relationship Id="rId7" Type="http://schemas.openxmlformats.org/officeDocument/2006/relationships/image" Target="../media/image15.jpeg"/><Relationship Id="rId8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Relationship Id="rId3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2361" y="226695"/>
            <a:ext cx="6762749" cy="1470025"/>
          </a:xfrm>
        </p:spPr>
        <p:txBody>
          <a:bodyPr/>
          <a:lstStyle/>
          <a:p>
            <a:pPr algn="ctr"/>
            <a:r>
              <a:rPr lang="en-US" sz="8000" dirty="0" err="1" smtClean="0"/>
              <a:t>Biokraftstoffe</a:t>
            </a:r>
            <a:endParaRPr lang="en-US" sz="8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2361" y="1696720"/>
            <a:ext cx="6762749" cy="1752600"/>
          </a:xfrm>
        </p:spPr>
        <p:txBody>
          <a:bodyPr>
            <a:normAutofit/>
          </a:bodyPr>
          <a:lstStyle/>
          <a:p>
            <a:pPr algn="ctr"/>
            <a:r>
              <a:rPr lang="en-US" sz="3200" dirty="0" err="1" smtClean="0"/>
              <a:t>Herstellung</a:t>
            </a:r>
            <a:r>
              <a:rPr lang="en-US" sz="3200" dirty="0" smtClean="0"/>
              <a:t> und </a:t>
            </a:r>
            <a:r>
              <a:rPr lang="en-US" sz="3200" dirty="0" err="1" smtClean="0"/>
              <a:t>Verwendung</a:t>
            </a:r>
            <a:r>
              <a:rPr lang="en-US" sz="3200" dirty="0" smtClean="0"/>
              <a:t> von Biodiesel</a:t>
            </a:r>
            <a:endParaRPr lang="en-US" sz="3200" dirty="0"/>
          </a:p>
        </p:txBody>
      </p:sp>
      <p:pic>
        <p:nvPicPr>
          <p:cNvPr id="5" name="Picture 4" descr="IMG_4706.JPG"/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480" y="2753360"/>
            <a:ext cx="5913120" cy="3718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205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-187960"/>
            <a:ext cx="7583487" cy="1044388"/>
          </a:xfrm>
        </p:spPr>
        <p:txBody>
          <a:bodyPr/>
          <a:lstStyle/>
          <a:p>
            <a:pPr algn="ctr"/>
            <a:r>
              <a:rPr lang="en-US" dirty="0" err="1" smtClean="0"/>
              <a:t>Abweichung</a:t>
            </a:r>
            <a:endParaRPr lang="en-US" dirty="0"/>
          </a:p>
        </p:txBody>
      </p:sp>
      <p:pic>
        <p:nvPicPr>
          <p:cNvPr id="4" name="Content Placeholder 3" descr="IMG_4759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" b="2680"/>
          <a:stretch>
            <a:fillRect/>
          </a:stretch>
        </p:blipFill>
        <p:spPr>
          <a:xfrm rot="5400000">
            <a:off x="-284385" y="2011798"/>
            <a:ext cx="5270072" cy="3325098"/>
          </a:xfr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4094480" y="1039311"/>
            <a:ext cx="4491990" cy="5270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2575" indent="-282575" algn="l" defTabSz="914400" rtl="0" eaLnBrk="1" latinLnBrk="0" hangingPunct="1">
              <a:spcBef>
                <a:spcPts val="2000"/>
              </a:spcBef>
              <a:buFont typeface="Wingdings 2" pitchFamily="18" charset="2"/>
              <a:buChar char="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77850" indent="-2952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6042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143000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42557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711325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0002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2290763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25717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en-US" sz="2800" dirty="0" err="1" smtClean="0"/>
              <a:t>Nach</a:t>
            </a:r>
            <a:r>
              <a:rPr lang="en-US" sz="2800" dirty="0" smtClean="0"/>
              <a:t> 3 </a:t>
            </a:r>
            <a:r>
              <a:rPr lang="en-US" sz="2800" dirty="0" err="1" smtClean="0"/>
              <a:t>Tagen</a:t>
            </a:r>
            <a:r>
              <a:rPr lang="en-US" sz="2800" dirty="0" smtClean="0"/>
              <a:t> </a:t>
            </a:r>
            <a:r>
              <a:rPr lang="en-US" sz="2800" dirty="0" err="1" smtClean="0"/>
              <a:t>im</a:t>
            </a:r>
            <a:r>
              <a:rPr lang="en-US" sz="2800" dirty="0" smtClean="0"/>
              <a:t> </a:t>
            </a:r>
            <a:r>
              <a:rPr lang="en-US" sz="2800" dirty="0" err="1" smtClean="0"/>
              <a:t>Scheidetrichter</a:t>
            </a:r>
            <a:endParaRPr lang="en-US" sz="2800" dirty="0" smtClean="0"/>
          </a:p>
          <a:p>
            <a:pPr marL="0" indent="0" algn="ctr">
              <a:spcBef>
                <a:spcPts val="0"/>
              </a:spcBef>
              <a:buNone/>
            </a:pPr>
            <a:endParaRPr lang="en-US" sz="1800" dirty="0" smtClean="0"/>
          </a:p>
          <a:p>
            <a:pPr marL="0" indent="0" algn="ctr">
              <a:spcBef>
                <a:spcPts val="0"/>
              </a:spcBef>
              <a:buNone/>
            </a:pPr>
            <a:endParaRPr lang="en-US" sz="1800" dirty="0"/>
          </a:p>
          <a:p>
            <a:pPr>
              <a:spcBef>
                <a:spcPts val="0"/>
              </a:spcBef>
              <a:buFontTx/>
              <a:buChar char="-"/>
            </a:pPr>
            <a:r>
              <a:rPr lang="en-US" sz="1800" dirty="0" err="1" smtClean="0"/>
              <a:t>Es</a:t>
            </a:r>
            <a:r>
              <a:rPr lang="en-US" sz="1800" dirty="0" smtClean="0"/>
              <a:t> </a:t>
            </a:r>
            <a:r>
              <a:rPr lang="en-US" sz="1800" dirty="0" err="1" smtClean="0"/>
              <a:t>bildet</a:t>
            </a:r>
            <a:r>
              <a:rPr lang="en-US" sz="1800" dirty="0" smtClean="0"/>
              <a:t> </a:t>
            </a:r>
            <a:r>
              <a:rPr lang="en-US" sz="1800" dirty="0" err="1" smtClean="0"/>
              <a:t>sich</a:t>
            </a:r>
            <a:r>
              <a:rPr lang="en-US" sz="1800" dirty="0" smtClean="0"/>
              <a:t> </a:t>
            </a:r>
            <a:r>
              <a:rPr lang="en-US" sz="1800" dirty="0" err="1" smtClean="0"/>
              <a:t>im</a:t>
            </a:r>
            <a:r>
              <a:rPr lang="en-US" sz="1800" dirty="0" smtClean="0"/>
              <a:t> </a:t>
            </a:r>
            <a:r>
              <a:rPr lang="en-US" sz="1800" dirty="0" err="1" smtClean="0"/>
              <a:t>oberen</a:t>
            </a:r>
            <a:r>
              <a:rPr lang="en-US" sz="1800" dirty="0" smtClean="0"/>
              <a:t> ¼ </a:t>
            </a:r>
            <a:r>
              <a:rPr lang="en-US" sz="1800" dirty="0" err="1" smtClean="0"/>
              <a:t>eine</a:t>
            </a:r>
            <a:r>
              <a:rPr lang="en-US" sz="1800" dirty="0" smtClean="0"/>
              <a:t> “</a:t>
            </a:r>
            <a:r>
              <a:rPr lang="en-US" sz="1800" dirty="0" err="1" smtClean="0"/>
              <a:t>klare</a:t>
            </a:r>
            <a:r>
              <a:rPr lang="en-US" sz="1800" dirty="0" smtClean="0"/>
              <a:t>” Phase. </a:t>
            </a:r>
            <a:r>
              <a:rPr lang="en-US" sz="1800" dirty="0" err="1" smtClean="0"/>
              <a:t>Es</a:t>
            </a:r>
            <a:r>
              <a:rPr lang="en-US" sz="1800" dirty="0" smtClean="0"/>
              <a:t> </a:t>
            </a:r>
            <a:r>
              <a:rPr lang="en-US" sz="1800" dirty="0" err="1" smtClean="0"/>
              <a:t>handelt</a:t>
            </a:r>
            <a:r>
              <a:rPr lang="en-US" sz="1800" dirty="0" smtClean="0"/>
              <a:t> </a:t>
            </a:r>
            <a:r>
              <a:rPr lang="en-US" sz="1800" dirty="0" err="1" smtClean="0"/>
              <a:t>sich</a:t>
            </a:r>
            <a:r>
              <a:rPr lang="en-US" sz="1800" dirty="0" smtClean="0"/>
              <a:t> </a:t>
            </a:r>
            <a:r>
              <a:rPr lang="en-US" sz="1800" dirty="0" err="1" smtClean="0"/>
              <a:t>dabei</a:t>
            </a:r>
            <a:r>
              <a:rPr lang="en-US" sz="1800" dirty="0" smtClean="0"/>
              <a:t> um den </a:t>
            </a:r>
            <a:r>
              <a:rPr lang="en-US" sz="1800" dirty="0" err="1" smtClean="0"/>
              <a:t>durch</a:t>
            </a:r>
            <a:r>
              <a:rPr lang="en-US" sz="1800" dirty="0" smtClean="0"/>
              <a:t> </a:t>
            </a:r>
            <a:r>
              <a:rPr lang="en-US" sz="1800" dirty="0" err="1" smtClean="0"/>
              <a:t>Umesterung</a:t>
            </a:r>
            <a:r>
              <a:rPr lang="en-US" sz="1800" dirty="0" smtClean="0"/>
              <a:t> </a:t>
            </a:r>
            <a:r>
              <a:rPr lang="en-US" sz="1800" dirty="0" err="1" smtClean="0"/>
              <a:t>entstandenen</a:t>
            </a:r>
            <a:r>
              <a:rPr lang="en-US" sz="1800" dirty="0" smtClean="0"/>
              <a:t> </a:t>
            </a:r>
            <a:r>
              <a:rPr lang="en-US" sz="1800" dirty="0" smtClean="0"/>
              <a:t>Biodiesel.</a:t>
            </a:r>
          </a:p>
          <a:p>
            <a:pPr>
              <a:spcBef>
                <a:spcPts val="0"/>
              </a:spcBef>
              <a:buFontTx/>
              <a:buChar char="-"/>
            </a:pPr>
            <a:endParaRPr lang="en-US" sz="1800" dirty="0"/>
          </a:p>
          <a:p>
            <a:pPr>
              <a:spcBef>
                <a:spcPts val="0"/>
              </a:spcBef>
              <a:buFontTx/>
              <a:buChar char="-"/>
            </a:pPr>
            <a:r>
              <a:rPr lang="en-US" sz="1800" dirty="0" smtClean="0"/>
              <a:t>Die </a:t>
            </a:r>
            <a:r>
              <a:rPr lang="en-US" sz="1800" dirty="0" err="1" smtClean="0"/>
              <a:t>darunterliegende</a:t>
            </a:r>
            <a:r>
              <a:rPr lang="en-US" sz="1800" dirty="0" smtClean="0"/>
              <a:t> Phase </a:t>
            </a:r>
            <a:r>
              <a:rPr lang="en-US" sz="1800" dirty="0" err="1" smtClean="0"/>
              <a:t>besteht</a:t>
            </a:r>
            <a:r>
              <a:rPr lang="en-US" sz="1800" dirty="0" smtClean="0"/>
              <a:t> </a:t>
            </a:r>
            <a:r>
              <a:rPr lang="en-US" sz="1800" dirty="0" err="1" smtClean="0"/>
              <a:t>aus</a:t>
            </a:r>
            <a:r>
              <a:rPr lang="en-US" sz="1800" dirty="0" smtClean="0"/>
              <a:t> </a:t>
            </a:r>
            <a:r>
              <a:rPr lang="en-US" sz="1800" dirty="0" err="1" smtClean="0"/>
              <a:t>einem</a:t>
            </a:r>
            <a:r>
              <a:rPr lang="en-US" sz="1800" dirty="0" smtClean="0"/>
              <a:t> Glycerin-</a:t>
            </a:r>
            <a:r>
              <a:rPr lang="en-US" sz="1800" dirty="0" err="1" smtClean="0"/>
              <a:t>Seifen</a:t>
            </a:r>
            <a:r>
              <a:rPr lang="en-US" sz="1800" dirty="0" smtClean="0"/>
              <a:t>-</a:t>
            </a:r>
            <a:r>
              <a:rPr lang="en-US" sz="1800" dirty="0" err="1" smtClean="0"/>
              <a:t>Gemisch</a:t>
            </a:r>
            <a:r>
              <a:rPr lang="en-US" sz="1800" dirty="0" smtClean="0"/>
              <a:t>.</a:t>
            </a:r>
          </a:p>
          <a:p>
            <a:pPr>
              <a:spcBef>
                <a:spcPts val="0"/>
              </a:spcBef>
              <a:buFontTx/>
              <a:buChar char="-"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8983867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-187960"/>
            <a:ext cx="7583487" cy="1044388"/>
          </a:xfrm>
        </p:spPr>
        <p:txBody>
          <a:bodyPr/>
          <a:lstStyle/>
          <a:p>
            <a:pPr algn="ctr"/>
            <a:r>
              <a:rPr lang="en-US" dirty="0" err="1" smtClean="0"/>
              <a:t>Abweichung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094480" y="1039311"/>
            <a:ext cx="4491990" cy="5270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2575" indent="-282575" algn="l" defTabSz="914400" rtl="0" eaLnBrk="1" latinLnBrk="0" hangingPunct="1">
              <a:spcBef>
                <a:spcPts val="2000"/>
              </a:spcBef>
              <a:buFont typeface="Wingdings 2" pitchFamily="18" charset="2"/>
              <a:buChar char="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77850" indent="-2952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6042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143000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42557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711325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0002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2290763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25717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endParaRPr lang="en-US" sz="1800" dirty="0" smtClean="0"/>
          </a:p>
          <a:p>
            <a:pPr marL="0" indent="0" algn="ctr">
              <a:spcBef>
                <a:spcPts val="0"/>
              </a:spcBef>
              <a:buNone/>
            </a:pPr>
            <a:endParaRPr lang="en-US" sz="1800" dirty="0" smtClean="0"/>
          </a:p>
          <a:p>
            <a:pPr marL="0" indent="0" algn="ctr">
              <a:spcBef>
                <a:spcPts val="0"/>
              </a:spcBef>
              <a:buNone/>
            </a:pPr>
            <a:endParaRPr lang="en-US" sz="1800" dirty="0"/>
          </a:p>
          <a:p>
            <a:pPr marL="0" indent="0" algn="ctr">
              <a:spcBef>
                <a:spcPts val="0"/>
              </a:spcBef>
              <a:buNone/>
            </a:pPr>
            <a:endParaRPr lang="en-US" sz="1800" dirty="0"/>
          </a:p>
          <a:p>
            <a:pPr marL="0" indent="0" algn="ctr">
              <a:spcBef>
                <a:spcPts val="0"/>
              </a:spcBef>
              <a:buNone/>
            </a:pPr>
            <a:r>
              <a:rPr lang="en-US" sz="2800" dirty="0" err="1" smtClean="0"/>
              <a:t>Durch</a:t>
            </a:r>
            <a:r>
              <a:rPr lang="en-US" sz="2800" dirty="0" smtClean="0"/>
              <a:t> </a:t>
            </a:r>
            <a:r>
              <a:rPr lang="en-US" sz="2800" dirty="0" err="1" smtClean="0"/>
              <a:t>dekantieren</a:t>
            </a:r>
            <a:r>
              <a:rPr lang="en-US" sz="2800" dirty="0" smtClean="0"/>
              <a:t> </a:t>
            </a:r>
            <a:r>
              <a:rPr lang="en-US" sz="2800" dirty="0" err="1" smtClean="0"/>
              <a:t>konnte</a:t>
            </a:r>
            <a:r>
              <a:rPr lang="en-US" sz="2800" dirty="0" smtClean="0"/>
              <a:t> die </a:t>
            </a:r>
            <a:r>
              <a:rPr lang="en-US" sz="2800" dirty="0" err="1" smtClean="0"/>
              <a:t>obere</a:t>
            </a:r>
            <a:r>
              <a:rPr lang="en-US" sz="2800" dirty="0" smtClean="0"/>
              <a:t> Phase (Biodiesel) fast </a:t>
            </a:r>
            <a:r>
              <a:rPr lang="en-US" sz="2800" dirty="0" err="1" smtClean="0"/>
              <a:t>vollständig</a:t>
            </a:r>
            <a:r>
              <a:rPr lang="en-US" sz="2800" dirty="0" smtClean="0"/>
              <a:t> </a:t>
            </a:r>
            <a:r>
              <a:rPr lang="en-US" sz="2800" dirty="0" err="1" smtClean="0"/>
              <a:t>vom</a:t>
            </a:r>
            <a:r>
              <a:rPr lang="en-US" sz="2800" dirty="0" smtClean="0"/>
              <a:t> Glycerin-</a:t>
            </a:r>
            <a:r>
              <a:rPr lang="en-US" sz="2800" dirty="0" err="1" smtClean="0"/>
              <a:t>Seifen</a:t>
            </a:r>
            <a:r>
              <a:rPr lang="en-US" sz="2800" dirty="0" smtClean="0"/>
              <a:t>-</a:t>
            </a:r>
            <a:r>
              <a:rPr lang="en-US" sz="2800" dirty="0" err="1" smtClean="0"/>
              <a:t>Gemisch</a:t>
            </a:r>
            <a:r>
              <a:rPr lang="en-US" sz="2800" dirty="0" smtClean="0"/>
              <a:t> </a:t>
            </a:r>
            <a:r>
              <a:rPr lang="en-US" sz="2800" dirty="0" err="1" smtClean="0"/>
              <a:t>separiert</a:t>
            </a:r>
            <a:r>
              <a:rPr lang="en-US" sz="2800" dirty="0" smtClean="0"/>
              <a:t> </a:t>
            </a:r>
            <a:r>
              <a:rPr lang="en-US" sz="2800" dirty="0" err="1" smtClean="0"/>
              <a:t>werden</a:t>
            </a:r>
            <a:r>
              <a:rPr lang="en-US" sz="2800" dirty="0" smtClean="0"/>
              <a:t>.</a:t>
            </a:r>
          </a:p>
        </p:txBody>
      </p:sp>
      <p:pic>
        <p:nvPicPr>
          <p:cNvPr id="5" name="Content Placeholder 4" descr="IMG_4806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79" b="8379"/>
          <a:stretch>
            <a:fillRect/>
          </a:stretch>
        </p:blipFill>
        <p:spPr>
          <a:xfrm rot="16200000">
            <a:off x="-261099" y="2222115"/>
            <a:ext cx="5316115" cy="2950510"/>
          </a:xfrm>
        </p:spPr>
      </p:pic>
    </p:spTree>
    <p:extLst>
      <p:ext uri="{BB962C8B-B14F-4D97-AF65-F5344CB8AC3E}">
        <p14:creationId xmlns:p14="http://schemas.microsoft.com/office/powerpoint/2010/main" val="36616690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-187960"/>
            <a:ext cx="7583487" cy="1044388"/>
          </a:xfrm>
        </p:spPr>
        <p:txBody>
          <a:bodyPr/>
          <a:lstStyle/>
          <a:p>
            <a:pPr algn="ctr"/>
            <a:r>
              <a:rPr lang="en-US" dirty="0" err="1" smtClean="0"/>
              <a:t>Abweichung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094480" y="1039311"/>
            <a:ext cx="4491990" cy="5270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2575" indent="-282575" algn="l" defTabSz="914400" rtl="0" eaLnBrk="1" latinLnBrk="0" hangingPunct="1">
              <a:spcBef>
                <a:spcPts val="2000"/>
              </a:spcBef>
              <a:buFont typeface="Wingdings 2" pitchFamily="18" charset="2"/>
              <a:buChar char="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77850" indent="-2952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6042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143000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42557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711325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0002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2290763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25717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endParaRPr lang="en-US" sz="1800" dirty="0" smtClean="0"/>
          </a:p>
          <a:p>
            <a:pPr marL="0" indent="0" algn="ctr">
              <a:spcBef>
                <a:spcPts val="0"/>
              </a:spcBef>
              <a:buNone/>
            </a:pPr>
            <a:endParaRPr lang="en-US" sz="1800" dirty="0" smtClean="0"/>
          </a:p>
          <a:p>
            <a:pPr marL="0" indent="0" algn="ctr">
              <a:spcBef>
                <a:spcPts val="0"/>
              </a:spcBef>
              <a:buNone/>
            </a:pPr>
            <a:endParaRPr lang="en-US" sz="1800" dirty="0"/>
          </a:p>
          <a:p>
            <a:pPr marL="0" indent="0" algn="ctr">
              <a:spcBef>
                <a:spcPts val="0"/>
              </a:spcBef>
              <a:buNone/>
            </a:pPr>
            <a:endParaRPr lang="en-US" sz="1800" dirty="0"/>
          </a:p>
          <a:p>
            <a:pPr marL="0" indent="0" algn="ctr">
              <a:spcBef>
                <a:spcPts val="0"/>
              </a:spcBef>
              <a:buNone/>
            </a:pPr>
            <a:r>
              <a:rPr lang="en-US" sz="2800" dirty="0" err="1" smtClean="0"/>
              <a:t>Nachdem</a:t>
            </a:r>
            <a:r>
              <a:rPr lang="en-US" sz="2800" dirty="0" smtClean="0"/>
              <a:t> das Glycerin-</a:t>
            </a:r>
            <a:r>
              <a:rPr lang="en-US" sz="2800" dirty="0" err="1" smtClean="0"/>
              <a:t>Seifen</a:t>
            </a:r>
            <a:r>
              <a:rPr lang="en-US" sz="2800" dirty="0" smtClean="0"/>
              <a:t>-</a:t>
            </a:r>
            <a:r>
              <a:rPr lang="en-US" sz="2800" dirty="0" err="1" smtClean="0"/>
              <a:t>Gemisch</a:t>
            </a:r>
            <a:r>
              <a:rPr lang="en-US" sz="2800" dirty="0" smtClean="0"/>
              <a:t> in </a:t>
            </a:r>
            <a:r>
              <a:rPr lang="en-US" sz="2800" dirty="0" err="1" smtClean="0"/>
              <a:t>ein</a:t>
            </a:r>
            <a:r>
              <a:rPr lang="en-US" sz="2800" dirty="0" smtClean="0"/>
              <a:t> </a:t>
            </a:r>
            <a:r>
              <a:rPr lang="en-US" sz="2800" dirty="0" err="1" smtClean="0"/>
              <a:t>Becherglas</a:t>
            </a:r>
            <a:r>
              <a:rPr lang="en-US" sz="2800" dirty="0" smtClean="0"/>
              <a:t> </a:t>
            </a:r>
            <a:r>
              <a:rPr lang="en-US" sz="2800" dirty="0" err="1" smtClean="0"/>
              <a:t>überführt</a:t>
            </a:r>
            <a:r>
              <a:rPr lang="en-US" sz="2800" dirty="0" smtClean="0"/>
              <a:t> </a:t>
            </a:r>
            <a:r>
              <a:rPr lang="en-US" sz="2800" dirty="0" err="1" smtClean="0"/>
              <a:t>wurde</a:t>
            </a:r>
            <a:r>
              <a:rPr lang="en-US" sz="2800" dirty="0" smtClean="0"/>
              <a:t>, </a:t>
            </a:r>
            <a:r>
              <a:rPr lang="en-US" sz="2800" dirty="0" err="1" smtClean="0"/>
              <a:t>wurde</a:t>
            </a:r>
            <a:r>
              <a:rPr lang="en-US" sz="2800" dirty="0" smtClean="0"/>
              <a:t> </a:t>
            </a:r>
            <a:r>
              <a:rPr lang="en-US" sz="2800" dirty="0" err="1" smtClean="0"/>
              <a:t>erneut</a:t>
            </a:r>
            <a:r>
              <a:rPr lang="en-US" sz="2800" dirty="0" smtClean="0"/>
              <a:t> </a:t>
            </a:r>
            <a:r>
              <a:rPr lang="en-US" sz="2800" dirty="0" err="1" smtClean="0"/>
              <a:t>erhitzt</a:t>
            </a:r>
            <a:r>
              <a:rPr lang="en-US" sz="2800" dirty="0" smtClean="0"/>
              <a:t> und </a:t>
            </a:r>
            <a:r>
              <a:rPr lang="en-US" sz="2800" dirty="0" err="1" smtClean="0"/>
              <a:t>verrührt</a:t>
            </a:r>
            <a:r>
              <a:rPr lang="en-US" sz="2800" dirty="0" smtClean="0"/>
              <a:t> (auf ca.65°C)</a:t>
            </a:r>
          </a:p>
        </p:txBody>
      </p:sp>
      <p:pic>
        <p:nvPicPr>
          <p:cNvPr id="4" name="Picture 3" descr="IMG_476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39702" y="2029461"/>
            <a:ext cx="4983481" cy="3322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4082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-178996"/>
            <a:ext cx="7583487" cy="1044388"/>
          </a:xfrm>
        </p:spPr>
        <p:txBody>
          <a:bodyPr/>
          <a:lstStyle/>
          <a:p>
            <a:pPr algn="ctr"/>
            <a:r>
              <a:rPr lang="en-US" dirty="0" err="1" smtClean="0"/>
              <a:t>Abweichung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246880" y="1019014"/>
            <a:ext cx="4491990" cy="5270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2575" indent="-282575" algn="l" defTabSz="914400" rtl="0" eaLnBrk="1" latinLnBrk="0" hangingPunct="1">
              <a:spcBef>
                <a:spcPts val="2000"/>
              </a:spcBef>
              <a:buFont typeface="Wingdings 2" pitchFamily="18" charset="2"/>
              <a:buChar char="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77850" indent="-2952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6042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143000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42557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711325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0002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2290763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25717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endParaRPr lang="en-US" sz="1800" dirty="0" smtClean="0"/>
          </a:p>
          <a:p>
            <a:pPr marL="0" indent="0" algn="ctr">
              <a:spcBef>
                <a:spcPts val="0"/>
              </a:spcBef>
              <a:buNone/>
            </a:pPr>
            <a:endParaRPr lang="en-US" sz="1800" dirty="0"/>
          </a:p>
          <a:p>
            <a:pPr marL="0" indent="0" algn="ctr">
              <a:spcBef>
                <a:spcPts val="0"/>
              </a:spcBef>
              <a:buNone/>
            </a:pPr>
            <a:endParaRPr lang="en-US" sz="1800" dirty="0"/>
          </a:p>
          <a:p>
            <a:pPr marL="0" indent="0" algn="ctr">
              <a:spcBef>
                <a:spcPts val="0"/>
              </a:spcBef>
              <a:buNone/>
            </a:pPr>
            <a:r>
              <a:rPr lang="en-US" sz="2800" dirty="0" err="1" smtClean="0"/>
              <a:t>Anschließend</a:t>
            </a:r>
            <a:r>
              <a:rPr lang="en-US" sz="2800" dirty="0" smtClean="0"/>
              <a:t> </a:t>
            </a:r>
            <a:r>
              <a:rPr lang="en-US" sz="2800" dirty="0" err="1" smtClean="0"/>
              <a:t>wurde</a:t>
            </a:r>
            <a:r>
              <a:rPr lang="en-US" sz="2800" dirty="0" smtClean="0"/>
              <a:t> das </a:t>
            </a:r>
            <a:r>
              <a:rPr lang="en-US" sz="2800" dirty="0" err="1" smtClean="0"/>
              <a:t>Gemisch</a:t>
            </a:r>
            <a:r>
              <a:rPr lang="en-US" sz="2800" dirty="0" smtClean="0"/>
              <a:t> von der </a:t>
            </a:r>
            <a:r>
              <a:rPr lang="en-US" sz="2800" dirty="0" err="1" smtClean="0"/>
              <a:t>Heizplatte</a:t>
            </a:r>
            <a:r>
              <a:rPr lang="en-US" sz="2800" dirty="0" smtClean="0"/>
              <a:t> </a:t>
            </a:r>
            <a:r>
              <a:rPr lang="en-US" sz="2800" dirty="0" err="1" smtClean="0"/>
              <a:t>genommen</a:t>
            </a:r>
            <a:r>
              <a:rPr lang="en-US" sz="2800" dirty="0" smtClean="0"/>
              <a:t>. </a:t>
            </a:r>
            <a:r>
              <a:rPr lang="en-US" sz="2800" dirty="0" err="1" smtClean="0"/>
              <a:t>Nach</a:t>
            </a:r>
            <a:r>
              <a:rPr lang="en-US" sz="2800" dirty="0" smtClean="0"/>
              <a:t> </a:t>
            </a:r>
            <a:r>
              <a:rPr lang="en-US" sz="2800" dirty="0" err="1" smtClean="0"/>
              <a:t>kurzer</a:t>
            </a:r>
            <a:r>
              <a:rPr lang="en-US" sz="2800" dirty="0" smtClean="0"/>
              <a:t> </a:t>
            </a:r>
            <a:r>
              <a:rPr lang="en-US" sz="2800" dirty="0" err="1" smtClean="0"/>
              <a:t>Zeit</a:t>
            </a:r>
            <a:r>
              <a:rPr lang="en-US" sz="2800" dirty="0" smtClean="0"/>
              <a:t> </a:t>
            </a:r>
            <a:r>
              <a:rPr lang="en-US" sz="2800" dirty="0" err="1" smtClean="0"/>
              <a:t>setzt</a:t>
            </a:r>
            <a:r>
              <a:rPr lang="en-US" sz="2800" dirty="0" smtClean="0"/>
              <a:t> </a:t>
            </a:r>
            <a:r>
              <a:rPr lang="en-US" sz="2800" dirty="0" err="1" smtClean="0"/>
              <a:t>sich</a:t>
            </a:r>
            <a:r>
              <a:rPr lang="en-US" sz="2800" dirty="0" smtClean="0"/>
              <a:t> am </a:t>
            </a:r>
            <a:r>
              <a:rPr lang="en-US" sz="2800" dirty="0" err="1" smtClean="0"/>
              <a:t>Boden</a:t>
            </a:r>
            <a:r>
              <a:rPr lang="en-US" sz="2800" dirty="0" smtClean="0"/>
              <a:t> des </a:t>
            </a:r>
            <a:r>
              <a:rPr lang="en-US" sz="2800" dirty="0" err="1" smtClean="0"/>
              <a:t>Becherglases</a:t>
            </a:r>
            <a:r>
              <a:rPr lang="en-US" sz="2800" dirty="0" smtClean="0"/>
              <a:t> das Glycerin ab</a:t>
            </a:r>
            <a:r>
              <a:rPr lang="en-US" sz="2800" dirty="0"/>
              <a:t>.</a:t>
            </a:r>
          </a:p>
        </p:txBody>
      </p:sp>
      <p:pic>
        <p:nvPicPr>
          <p:cNvPr id="3" name="Picture 2" descr="IMG_4763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56"/>
          <a:stretch/>
        </p:blipFill>
        <p:spPr>
          <a:xfrm rot="16200000">
            <a:off x="213088" y="1899647"/>
            <a:ext cx="4368798" cy="3698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9488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-178996"/>
            <a:ext cx="7583487" cy="1044388"/>
          </a:xfrm>
        </p:spPr>
        <p:txBody>
          <a:bodyPr/>
          <a:lstStyle/>
          <a:p>
            <a:pPr algn="ctr"/>
            <a:r>
              <a:rPr lang="en-US" dirty="0" err="1" smtClean="0"/>
              <a:t>Abweichung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246880" y="1019014"/>
            <a:ext cx="4491990" cy="5270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2575" indent="-282575" algn="l" defTabSz="914400" rtl="0" eaLnBrk="1" latinLnBrk="0" hangingPunct="1">
              <a:spcBef>
                <a:spcPts val="2000"/>
              </a:spcBef>
              <a:buFont typeface="Wingdings 2" pitchFamily="18" charset="2"/>
              <a:buChar char="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77850" indent="-2952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6042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143000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42557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711325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0002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2290763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25717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endParaRPr lang="en-US" sz="1800" dirty="0" smtClean="0"/>
          </a:p>
          <a:p>
            <a:pPr marL="0" indent="0" algn="ctr">
              <a:spcBef>
                <a:spcPts val="0"/>
              </a:spcBef>
              <a:buNone/>
            </a:pPr>
            <a:endParaRPr lang="en-US" sz="1800" dirty="0" smtClean="0"/>
          </a:p>
          <a:p>
            <a:pPr marL="0" indent="0" algn="ctr">
              <a:spcBef>
                <a:spcPts val="0"/>
              </a:spcBef>
              <a:buNone/>
            </a:pPr>
            <a:endParaRPr lang="en-US" sz="1800" dirty="0"/>
          </a:p>
          <a:p>
            <a:pPr marL="0" indent="0" algn="ctr">
              <a:spcBef>
                <a:spcPts val="0"/>
              </a:spcBef>
              <a:buNone/>
            </a:pPr>
            <a:endParaRPr lang="en-US" sz="1800" dirty="0" smtClean="0"/>
          </a:p>
          <a:p>
            <a:pPr marL="0" indent="0" algn="ctr">
              <a:spcBef>
                <a:spcPts val="0"/>
              </a:spcBef>
              <a:buNone/>
            </a:pPr>
            <a:r>
              <a:rPr lang="en-US" sz="2800" dirty="0" err="1" smtClean="0"/>
              <a:t>Mit</a:t>
            </a:r>
            <a:r>
              <a:rPr lang="en-US" sz="2800" dirty="0" smtClean="0"/>
              <a:t> </a:t>
            </a:r>
            <a:r>
              <a:rPr lang="en-US" sz="2800" dirty="0" err="1" smtClean="0"/>
              <a:t>Hilfe</a:t>
            </a:r>
            <a:r>
              <a:rPr lang="en-US" sz="2800" dirty="0" smtClean="0"/>
              <a:t> </a:t>
            </a:r>
            <a:r>
              <a:rPr lang="en-US" sz="2800" dirty="0" err="1" smtClean="0"/>
              <a:t>einer</a:t>
            </a:r>
            <a:r>
              <a:rPr lang="en-US" sz="2800" dirty="0" smtClean="0"/>
              <a:t> Pipette </a:t>
            </a:r>
            <a:r>
              <a:rPr lang="en-US" sz="2800" dirty="0" err="1" smtClean="0"/>
              <a:t>wurde</a:t>
            </a:r>
            <a:r>
              <a:rPr lang="en-US" sz="2800" dirty="0" smtClean="0"/>
              <a:t> das am </a:t>
            </a:r>
            <a:r>
              <a:rPr lang="en-US" sz="2800" dirty="0" err="1" smtClean="0"/>
              <a:t>Boden</a:t>
            </a:r>
            <a:r>
              <a:rPr lang="en-US" sz="2800" dirty="0" smtClean="0"/>
              <a:t> </a:t>
            </a:r>
            <a:r>
              <a:rPr lang="en-US" sz="2800" dirty="0" err="1" smtClean="0"/>
              <a:t>befindliche</a:t>
            </a:r>
            <a:r>
              <a:rPr lang="en-US" sz="2800" dirty="0" smtClean="0"/>
              <a:t> Glycerin in </a:t>
            </a:r>
            <a:r>
              <a:rPr lang="en-US" sz="2800" dirty="0" err="1" smtClean="0"/>
              <a:t>ein</a:t>
            </a:r>
            <a:r>
              <a:rPr lang="en-US" sz="2800" dirty="0" smtClean="0"/>
              <a:t> </a:t>
            </a:r>
            <a:r>
              <a:rPr lang="en-US" sz="2800" dirty="0" err="1" smtClean="0"/>
              <a:t>Becherglas</a:t>
            </a:r>
            <a:r>
              <a:rPr lang="en-US" sz="2800" dirty="0" smtClean="0"/>
              <a:t> </a:t>
            </a:r>
            <a:r>
              <a:rPr lang="en-US" sz="2800" dirty="0" err="1" smtClean="0"/>
              <a:t>überführt</a:t>
            </a:r>
            <a:r>
              <a:rPr lang="en-US" sz="2800" dirty="0" smtClean="0"/>
              <a:t>. </a:t>
            </a:r>
            <a:endParaRPr lang="en-US" sz="2800" dirty="0"/>
          </a:p>
        </p:txBody>
      </p:sp>
      <p:pic>
        <p:nvPicPr>
          <p:cNvPr id="4" name="Picture 3" descr="IMG_4769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61" r="25548" b="9854"/>
          <a:stretch/>
        </p:blipFill>
        <p:spPr>
          <a:xfrm>
            <a:off x="647382" y="1534160"/>
            <a:ext cx="3482001" cy="4236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2558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75004"/>
            <a:ext cx="7583487" cy="1044388"/>
          </a:xfrm>
        </p:spPr>
        <p:txBody>
          <a:bodyPr/>
          <a:lstStyle/>
          <a:p>
            <a:pPr algn="ctr"/>
            <a:r>
              <a:rPr lang="en-US" dirty="0" smtClean="0"/>
              <a:t>Das </a:t>
            </a:r>
            <a:r>
              <a:rPr lang="en-US" dirty="0" err="1" smtClean="0"/>
              <a:t>Resultat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246880" y="1019014"/>
            <a:ext cx="4491990" cy="5270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2575" indent="-282575" algn="l" defTabSz="914400" rtl="0" eaLnBrk="1" latinLnBrk="0" hangingPunct="1">
              <a:spcBef>
                <a:spcPts val="2000"/>
              </a:spcBef>
              <a:buFont typeface="Wingdings 2" pitchFamily="18" charset="2"/>
              <a:buChar char="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77850" indent="-2952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6042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143000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42557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711325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0002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2290763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25717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endParaRPr lang="en-US" sz="1800" dirty="0" smtClean="0"/>
          </a:p>
          <a:p>
            <a:pPr marL="0" indent="0" algn="ctr">
              <a:spcBef>
                <a:spcPts val="0"/>
              </a:spcBef>
              <a:buNone/>
            </a:pPr>
            <a:endParaRPr lang="en-US" sz="1800" dirty="0" smtClean="0"/>
          </a:p>
          <a:p>
            <a:pPr marL="0" indent="0" algn="ctr">
              <a:spcBef>
                <a:spcPts val="0"/>
              </a:spcBef>
              <a:buNone/>
            </a:pPr>
            <a:endParaRPr lang="en-US" sz="1800" dirty="0"/>
          </a:p>
          <a:p>
            <a:pPr marL="0" indent="0" algn="ctr">
              <a:spcBef>
                <a:spcPts val="0"/>
              </a:spcBef>
              <a:buNone/>
            </a:pPr>
            <a:endParaRPr lang="en-US" sz="1800" dirty="0" smtClean="0"/>
          </a:p>
        </p:txBody>
      </p:sp>
      <p:pic>
        <p:nvPicPr>
          <p:cNvPr id="3" name="Picture 2" descr="IMG_4780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0" t="14287" r="3161" b="7026"/>
          <a:stretch/>
        </p:blipFill>
        <p:spPr>
          <a:xfrm>
            <a:off x="883920" y="1574800"/>
            <a:ext cx="7407094" cy="435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371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13360"/>
            <a:ext cx="7583487" cy="822960"/>
          </a:xfrm>
        </p:spPr>
        <p:txBody>
          <a:bodyPr/>
          <a:lstStyle/>
          <a:p>
            <a:pPr algn="ctr"/>
            <a:r>
              <a:rPr lang="en-US" dirty="0" err="1" smtClean="0"/>
              <a:t>Beobachtung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219200"/>
            <a:ext cx="7583487" cy="5194450"/>
          </a:xfrm>
        </p:spPr>
        <p:txBody>
          <a:bodyPr>
            <a:normAutofit/>
          </a:bodyPr>
          <a:lstStyle/>
          <a:p>
            <a:pPr marL="0" indent="0">
              <a:spcBef>
                <a:spcPts val="200"/>
              </a:spcBef>
              <a:buNone/>
            </a:pPr>
            <a:endParaRPr lang="en-US" sz="800" dirty="0"/>
          </a:p>
          <a:p>
            <a:pPr>
              <a:spcBef>
                <a:spcPts val="200"/>
              </a:spcBef>
            </a:pPr>
            <a:r>
              <a:rPr lang="en-US" sz="2000" dirty="0" err="1" smtClean="0"/>
              <a:t>NaOH</a:t>
            </a:r>
            <a:r>
              <a:rPr lang="en-US" sz="2000" dirty="0" smtClean="0"/>
              <a:t> </a:t>
            </a:r>
            <a:r>
              <a:rPr lang="en-US" sz="2000" dirty="0" err="1" smtClean="0"/>
              <a:t>lässt</a:t>
            </a:r>
            <a:r>
              <a:rPr lang="en-US" sz="2000" dirty="0" smtClean="0"/>
              <a:t> </a:t>
            </a:r>
            <a:r>
              <a:rPr lang="en-US" sz="2000" dirty="0" err="1" smtClean="0"/>
              <a:t>sich</a:t>
            </a:r>
            <a:r>
              <a:rPr lang="en-US" sz="2000" dirty="0" smtClean="0"/>
              <a:t> </a:t>
            </a:r>
            <a:r>
              <a:rPr lang="en-US" sz="2000" dirty="0" err="1" smtClean="0"/>
              <a:t>im</a:t>
            </a:r>
            <a:r>
              <a:rPr lang="en-US" sz="2000" dirty="0" smtClean="0"/>
              <a:t> Methanol </a:t>
            </a:r>
            <a:r>
              <a:rPr lang="en-US" sz="2000" dirty="0" err="1" smtClean="0"/>
              <a:t>lösen</a:t>
            </a:r>
            <a:endParaRPr lang="en-US" sz="2000" dirty="0" smtClean="0"/>
          </a:p>
          <a:p>
            <a:pPr>
              <a:spcBef>
                <a:spcPts val="200"/>
              </a:spcBef>
            </a:pPr>
            <a:endParaRPr lang="en-US" sz="800" dirty="0" smtClean="0"/>
          </a:p>
          <a:p>
            <a:pPr>
              <a:spcBef>
                <a:spcPts val="200"/>
              </a:spcBef>
            </a:pPr>
            <a:r>
              <a:rPr lang="en-US" sz="2000" dirty="0" smtClean="0"/>
              <a:t>Methanol </a:t>
            </a:r>
            <a:r>
              <a:rPr lang="en-US" sz="2000" dirty="0" err="1" smtClean="0"/>
              <a:t>erwärmt</a:t>
            </a:r>
            <a:r>
              <a:rPr lang="en-US" sz="2000" dirty="0" smtClean="0"/>
              <a:t> </a:t>
            </a:r>
            <a:r>
              <a:rPr lang="en-US" sz="2000" dirty="0" err="1" smtClean="0"/>
              <a:t>sich</a:t>
            </a:r>
            <a:r>
              <a:rPr lang="en-US" sz="2000" dirty="0" smtClean="0"/>
              <a:t> </a:t>
            </a:r>
            <a:r>
              <a:rPr lang="en-US" sz="2000" dirty="0" err="1" smtClean="0"/>
              <a:t>beim</a:t>
            </a:r>
            <a:r>
              <a:rPr lang="en-US" sz="2000" dirty="0" smtClean="0"/>
              <a:t> </a:t>
            </a:r>
            <a:r>
              <a:rPr lang="en-US" sz="2000" dirty="0" err="1" smtClean="0"/>
              <a:t>lösen</a:t>
            </a:r>
            <a:r>
              <a:rPr lang="en-US" sz="2000" dirty="0" smtClean="0"/>
              <a:t> des </a:t>
            </a:r>
            <a:r>
              <a:rPr lang="en-US" sz="2000" dirty="0" err="1" smtClean="0"/>
              <a:t>NaOH</a:t>
            </a:r>
            <a:endParaRPr lang="en-US" sz="2000" dirty="0" smtClean="0"/>
          </a:p>
          <a:p>
            <a:pPr>
              <a:spcBef>
                <a:spcPts val="200"/>
              </a:spcBef>
            </a:pPr>
            <a:endParaRPr lang="en-US" sz="800" dirty="0" smtClean="0"/>
          </a:p>
          <a:p>
            <a:pPr>
              <a:spcBef>
                <a:spcPts val="200"/>
              </a:spcBef>
            </a:pPr>
            <a:r>
              <a:rPr lang="en-US" sz="2000" dirty="0" smtClean="0"/>
              <a:t>Methanol-</a:t>
            </a:r>
            <a:r>
              <a:rPr lang="en-US" sz="2000" dirty="0" err="1" smtClean="0"/>
              <a:t>NaOH</a:t>
            </a:r>
            <a:r>
              <a:rPr lang="en-US" sz="2000" dirty="0" smtClean="0"/>
              <a:t>-</a:t>
            </a:r>
            <a:r>
              <a:rPr lang="en-US" sz="2000" dirty="0" err="1" smtClean="0"/>
              <a:t>Lösung</a:t>
            </a:r>
            <a:r>
              <a:rPr lang="en-US" sz="2000" dirty="0" smtClean="0"/>
              <a:t> </a:t>
            </a:r>
            <a:r>
              <a:rPr lang="en-US" sz="2000" dirty="0" err="1" smtClean="0"/>
              <a:t>ist</a:t>
            </a:r>
            <a:r>
              <a:rPr lang="en-US" sz="2000" dirty="0" smtClean="0"/>
              <a:t> </a:t>
            </a:r>
            <a:r>
              <a:rPr lang="en-US" sz="2000" dirty="0" err="1" smtClean="0"/>
              <a:t>trübe</a:t>
            </a:r>
            <a:r>
              <a:rPr lang="en-US" sz="2000" dirty="0" smtClean="0"/>
              <a:t> </a:t>
            </a:r>
            <a:r>
              <a:rPr lang="en-US" sz="2000" dirty="0" err="1" smtClean="0"/>
              <a:t>im</a:t>
            </a:r>
            <a:r>
              <a:rPr lang="en-US" sz="2000" dirty="0" smtClean="0"/>
              <a:t> </a:t>
            </a:r>
            <a:r>
              <a:rPr lang="en-US" sz="2000" dirty="0" err="1" smtClean="0"/>
              <a:t>gegensatz</a:t>
            </a:r>
            <a:r>
              <a:rPr lang="en-US" sz="2000" dirty="0" smtClean="0"/>
              <a:t> </a:t>
            </a:r>
            <a:r>
              <a:rPr lang="en-US" sz="2000" dirty="0" err="1" smtClean="0"/>
              <a:t>zum</a:t>
            </a:r>
            <a:r>
              <a:rPr lang="en-US" sz="2000" dirty="0" smtClean="0"/>
              <a:t> Methanol</a:t>
            </a:r>
          </a:p>
          <a:p>
            <a:pPr>
              <a:spcBef>
                <a:spcPts val="200"/>
              </a:spcBef>
            </a:pPr>
            <a:endParaRPr lang="en-US" sz="800" dirty="0" smtClean="0"/>
          </a:p>
          <a:p>
            <a:pPr>
              <a:spcBef>
                <a:spcPts val="200"/>
              </a:spcBef>
            </a:pPr>
            <a:r>
              <a:rPr lang="en-US" sz="2000" dirty="0" err="1" smtClean="0"/>
              <a:t>Lösevorgang</a:t>
            </a:r>
            <a:r>
              <a:rPr lang="en-US" sz="2000" dirty="0" smtClean="0"/>
              <a:t> </a:t>
            </a:r>
            <a:r>
              <a:rPr lang="en-US" sz="2000" dirty="0" err="1" smtClean="0"/>
              <a:t>wird</a:t>
            </a:r>
            <a:r>
              <a:rPr lang="en-US" sz="2000" dirty="0" smtClean="0"/>
              <a:t> </a:t>
            </a:r>
            <a:r>
              <a:rPr lang="en-US" sz="2000" dirty="0" err="1" smtClean="0"/>
              <a:t>durch</a:t>
            </a:r>
            <a:r>
              <a:rPr lang="en-US" sz="2000" dirty="0" smtClean="0"/>
              <a:t> das </a:t>
            </a:r>
            <a:r>
              <a:rPr lang="en-US" sz="2000" dirty="0" err="1" smtClean="0"/>
              <a:t>Rühren</a:t>
            </a:r>
            <a:r>
              <a:rPr lang="en-US" sz="2000" dirty="0" smtClean="0"/>
              <a:t> </a:t>
            </a:r>
            <a:r>
              <a:rPr lang="en-US" sz="2000" dirty="0" err="1" smtClean="0"/>
              <a:t>beschleunigt</a:t>
            </a:r>
            <a:endParaRPr lang="en-US" sz="2000" dirty="0" smtClean="0"/>
          </a:p>
          <a:p>
            <a:pPr>
              <a:spcBef>
                <a:spcPts val="200"/>
              </a:spcBef>
            </a:pPr>
            <a:endParaRPr lang="en-US" sz="800" dirty="0"/>
          </a:p>
          <a:p>
            <a:pPr>
              <a:spcBef>
                <a:spcPts val="200"/>
              </a:spcBef>
            </a:pPr>
            <a:r>
              <a:rPr lang="en-US" sz="2000" dirty="0" err="1" smtClean="0"/>
              <a:t>Rapsöl</a:t>
            </a:r>
            <a:r>
              <a:rPr lang="en-US" sz="2000" dirty="0" smtClean="0"/>
              <a:t> </a:t>
            </a:r>
            <a:r>
              <a:rPr lang="en-US" sz="2000" dirty="0" err="1" smtClean="0"/>
              <a:t>wird</a:t>
            </a:r>
            <a:r>
              <a:rPr lang="en-US" sz="2000" dirty="0" smtClean="0"/>
              <a:t> </a:t>
            </a:r>
            <a:r>
              <a:rPr lang="en-US" sz="2000" dirty="0" err="1" smtClean="0"/>
              <a:t>nach</a:t>
            </a:r>
            <a:r>
              <a:rPr lang="en-US" sz="2000" dirty="0" smtClean="0"/>
              <a:t> der </a:t>
            </a:r>
            <a:r>
              <a:rPr lang="en-US" sz="2000" dirty="0" err="1" smtClean="0"/>
              <a:t>Zugabe</a:t>
            </a:r>
            <a:r>
              <a:rPr lang="en-US" sz="2000" dirty="0" smtClean="0"/>
              <a:t> der </a:t>
            </a:r>
            <a:r>
              <a:rPr lang="en-US" sz="2000" dirty="0" err="1" smtClean="0"/>
              <a:t>Lösung</a:t>
            </a:r>
            <a:r>
              <a:rPr lang="en-US" sz="2000" dirty="0" smtClean="0"/>
              <a:t> </a:t>
            </a:r>
            <a:r>
              <a:rPr lang="en-US" sz="2000" dirty="0" err="1" smtClean="0"/>
              <a:t>trübe</a:t>
            </a:r>
            <a:endParaRPr lang="en-US" sz="2000" dirty="0" smtClean="0"/>
          </a:p>
          <a:p>
            <a:pPr>
              <a:spcBef>
                <a:spcPts val="200"/>
              </a:spcBef>
            </a:pPr>
            <a:endParaRPr lang="en-US" sz="800" dirty="0" smtClean="0"/>
          </a:p>
          <a:p>
            <a:pPr>
              <a:spcBef>
                <a:spcPts val="200"/>
              </a:spcBef>
            </a:pPr>
            <a:r>
              <a:rPr lang="en-US" sz="2000" dirty="0" err="1" smtClean="0"/>
              <a:t>Nach</a:t>
            </a:r>
            <a:r>
              <a:rPr lang="en-US" sz="2000" dirty="0" smtClean="0"/>
              <a:t> </a:t>
            </a:r>
            <a:r>
              <a:rPr lang="en-US" sz="2000" dirty="0" err="1" smtClean="0"/>
              <a:t>ein</a:t>
            </a:r>
            <a:r>
              <a:rPr lang="en-US" sz="2000" dirty="0" smtClean="0"/>
              <a:t> </a:t>
            </a:r>
            <a:r>
              <a:rPr lang="en-US" sz="2000" dirty="0" err="1" smtClean="0"/>
              <a:t>paar</a:t>
            </a:r>
            <a:r>
              <a:rPr lang="en-US" sz="2000" dirty="0" smtClean="0"/>
              <a:t> </a:t>
            </a:r>
            <a:r>
              <a:rPr lang="en-US" sz="2000" dirty="0" err="1" smtClean="0"/>
              <a:t>Minuten</a:t>
            </a:r>
            <a:r>
              <a:rPr lang="en-US" sz="2000" dirty="0" smtClean="0"/>
              <a:t> </a:t>
            </a:r>
            <a:r>
              <a:rPr lang="en-US" sz="2000" dirty="0" err="1" smtClean="0"/>
              <a:t>wird</a:t>
            </a:r>
            <a:r>
              <a:rPr lang="en-US" sz="2000" dirty="0" smtClean="0"/>
              <a:t> das </a:t>
            </a:r>
            <a:r>
              <a:rPr lang="en-US" sz="2000" dirty="0" err="1" smtClean="0"/>
              <a:t>trübe</a:t>
            </a:r>
            <a:r>
              <a:rPr lang="en-US" sz="2000" dirty="0" smtClean="0"/>
              <a:t> </a:t>
            </a:r>
            <a:r>
              <a:rPr lang="en-US" sz="2000" dirty="0" err="1" smtClean="0"/>
              <a:t>Gemisch</a:t>
            </a:r>
            <a:r>
              <a:rPr lang="en-US" sz="2000" dirty="0" smtClean="0"/>
              <a:t> </a:t>
            </a:r>
            <a:r>
              <a:rPr lang="en-US" sz="2000" dirty="0" err="1" smtClean="0"/>
              <a:t>noch</a:t>
            </a:r>
            <a:r>
              <a:rPr lang="en-US" sz="2000" dirty="0" smtClean="0"/>
              <a:t> </a:t>
            </a:r>
            <a:r>
              <a:rPr lang="en-US" sz="2000" dirty="0" err="1" smtClean="0"/>
              <a:t>dunkler</a:t>
            </a:r>
            <a:endParaRPr lang="en-US" sz="2000" dirty="0" smtClean="0"/>
          </a:p>
          <a:p>
            <a:pPr>
              <a:spcBef>
                <a:spcPts val="200"/>
              </a:spcBef>
            </a:pPr>
            <a:endParaRPr lang="en-US" sz="800" dirty="0"/>
          </a:p>
          <a:p>
            <a:pPr>
              <a:spcBef>
                <a:spcPts val="200"/>
              </a:spcBef>
            </a:pPr>
            <a:r>
              <a:rPr lang="en-US" sz="2000" dirty="0" smtClean="0"/>
              <a:t>Die </a:t>
            </a:r>
            <a:r>
              <a:rPr lang="en-US" sz="2000" dirty="0" err="1" smtClean="0"/>
              <a:t>Biodieselphase</a:t>
            </a:r>
            <a:r>
              <a:rPr lang="en-US" sz="2000" dirty="0" smtClean="0"/>
              <a:t> </a:t>
            </a:r>
            <a:r>
              <a:rPr lang="en-US" sz="2000" dirty="0" err="1" smtClean="0"/>
              <a:t>setzt</a:t>
            </a:r>
            <a:r>
              <a:rPr lang="en-US" sz="2000" dirty="0" smtClean="0"/>
              <a:t> </a:t>
            </a:r>
            <a:r>
              <a:rPr lang="en-US" sz="2000" dirty="0" err="1" smtClean="0"/>
              <a:t>sich</a:t>
            </a:r>
            <a:r>
              <a:rPr lang="en-US" sz="2000" dirty="0" smtClean="0"/>
              <a:t> </a:t>
            </a:r>
            <a:r>
              <a:rPr lang="en-US" sz="2000" dirty="0" err="1" smtClean="0"/>
              <a:t>im</a:t>
            </a:r>
            <a:r>
              <a:rPr lang="en-US" sz="2000" dirty="0" smtClean="0"/>
              <a:t> </a:t>
            </a:r>
            <a:r>
              <a:rPr lang="en-US" sz="2000" dirty="0" err="1" smtClean="0"/>
              <a:t>oberen</a:t>
            </a:r>
            <a:r>
              <a:rPr lang="en-US" sz="2000" dirty="0" smtClean="0"/>
              <a:t> </a:t>
            </a:r>
            <a:r>
              <a:rPr lang="en-US" sz="2000" dirty="0" err="1" smtClean="0"/>
              <a:t>Teil</a:t>
            </a:r>
            <a:r>
              <a:rPr lang="en-US" sz="2000" dirty="0" smtClean="0"/>
              <a:t> des </a:t>
            </a:r>
            <a:r>
              <a:rPr lang="en-US" sz="2000" dirty="0" err="1" smtClean="0"/>
              <a:t>Trichters</a:t>
            </a:r>
            <a:r>
              <a:rPr lang="en-US" sz="2000" dirty="0" smtClean="0"/>
              <a:t> </a:t>
            </a:r>
            <a:r>
              <a:rPr lang="en-US" sz="2000" dirty="0" err="1" smtClean="0"/>
              <a:t>ab</a:t>
            </a:r>
            <a:endParaRPr lang="en-US" sz="2000" dirty="0" smtClean="0"/>
          </a:p>
          <a:p>
            <a:pPr>
              <a:spcBef>
                <a:spcPts val="200"/>
              </a:spcBef>
            </a:pPr>
            <a:endParaRPr lang="en-US" sz="800" dirty="0"/>
          </a:p>
          <a:p>
            <a:pPr>
              <a:spcBef>
                <a:spcPts val="200"/>
              </a:spcBef>
            </a:pPr>
            <a:r>
              <a:rPr lang="en-US" sz="2000" dirty="0" smtClean="0"/>
              <a:t>Die </a:t>
            </a:r>
            <a:r>
              <a:rPr lang="en-US" sz="2000" dirty="0" err="1" smtClean="0"/>
              <a:t>Seifenphase</a:t>
            </a:r>
            <a:r>
              <a:rPr lang="en-US" sz="2000" dirty="0" smtClean="0"/>
              <a:t> </a:t>
            </a:r>
            <a:r>
              <a:rPr lang="en-US" sz="2000" dirty="0" err="1" smtClean="0"/>
              <a:t>befindet</a:t>
            </a:r>
            <a:r>
              <a:rPr lang="en-US" sz="2000" dirty="0" smtClean="0"/>
              <a:t> </a:t>
            </a:r>
            <a:r>
              <a:rPr lang="en-US" sz="2000" dirty="0" err="1" smtClean="0"/>
              <a:t>sich</a:t>
            </a:r>
            <a:r>
              <a:rPr lang="en-US" sz="2000" dirty="0" smtClean="0"/>
              <a:t> in der </a:t>
            </a:r>
            <a:r>
              <a:rPr lang="en-US" sz="2000" dirty="0" err="1" smtClean="0"/>
              <a:t>Mitte</a:t>
            </a:r>
            <a:endParaRPr lang="en-US" sz="2000" dirty="0" smtClean="0"/>
          </a:p>
          <a:p>
            <a:pPr>
              <a:spcBef>
                <a:spcPts val="200"/>
              </a:spcBef>
            </a:pPr>
            <a:endParaRPr lang="en-US" sz="800" dirty="0" smtClean="0"/>
          </a:p>
          <a:p>
            <a:pPr>
              <a:spcBef>
                <a:spcPts val="200"/>
              </a:spcBef>
            </a:pPr>
            <a:r>
              <a:rPr lang="en-US" sz="2000" dirty="0" smtClean="0"/>
              <a:t>Glycerin </a:t>
            </a:r>
            <a:r>
              <a:rPr lang="en-US" sz="2000" dirty="0" err="1" smtClean="0"/>
              <a:t>sammelt</a:t>
            </a:r>
            <a:r>
              <a:rPr lang="en-US" sz="2000" dirty="0" smtClean="0"/>
              <a:t> </a:t>
            </a:r>
            <a:r>
              <a:rPr lang="en-US" sz="2000" dirty="0" err="1" smtClean="0"/>
              <a:t>sich</a:t>
            </a:r>
            <a:r>
              <a:rPr lang="en-US" sz="2000" dirty="0" smtClean="0"/>
              <a:t> am </a:t>
            </a:r>
            <a:r>
              <a:rPr lang="en-US" sz="2000" dirty="0" err="1" smtClean="0"/>
              <a:t>Boden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9428673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13360"/>
            <a:ext cx="7583487" cy="1828800"/>
          </a:xfrm>
        </p:spPr>
        <p:txBody>
          <a:bodyPr/>
          <a:lstStyle/>
          <a:p>
            <a:pPr algn="ctr"/>
            <a:r>
              <a:rPr lang="en-US" sz="4000" dirty="0"/>
              <a:t>Was </a:t>
            </a:r>
            <a:r>
              <a:rPr lang="en-US" sz="4000" dirty="0" err="1"/>
              <a:t>ist</a:t>
            </a:r>
            <a:r>
              <a:rPr lang="en-US" sz="4000" dirty="0"/>
              <a:t> Biodiesel </a:t>
            </a:r>
            <a:r>
              <a:rPr lang="en-US" sz="4000" dirty="0" smtClean="0"/>
              <a:t>und </a:t>
            </a:r>
            <a:r>
              <a:rPr lang="en-US" sz="4000" dirty="0"/>
              <a:t>was </a:t>
            </a:r>
            <a:r>
              <a:rPr lang="en-US" sz="4000" dirty="0" err="1"/>
              <a:t>passiert</a:t>
            </a:r>
            <a:r>
              <a:rPr lang="en-US" sz="4000" dirty="0"/>
              <a:t> </a:t>
            </a:r>
            <a:r>
              <a:rPr lang="en-US" sz="4000" dirty="0" err="1"/>
              <a:t>während</a:t>
            </a:r>
            <a:r>
              <a:rPr lang="en-US" sz="4000" dirty="0"/>
              <a:t> </a:t>
            </a:r>
            <a:r>
              <a:rPr lang="en-US" sz="4000" dirty="0" smtClean="0"/>
              <a:t>der </a:t>
            </a:r>
            <a:r>
              <a:rPr lang="en-US" sz="4000" dirty="0" err="1" smtClean="0"/>
              <a:t>Herstellung</a:t>
            </a:r>
            <a:r>
              <a:rPr lang="en-US" sz="4000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2204720"/>
            <a:ext cx="7583487" cy="420893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dirty="0" err="1" smtClean="0"/>
              <a:t>Reaktionsgleichung</a:t>
            </a:r>
            <a:endParaRPr lang="en-US" dirty="0" smtClean="0"/>
          </a:p>
          <a:p>
            <a:pPr>
              <a:spcBef>
                <a:spcPts val="0"/>
              </a:spcBef>
            </a:pPr>
            <a:r>
              <a:rPr lang="en-US" dirty="0"/>
              <a:t>Was </a:t>
            </a:r>
            <a:r>
              <a:rPr lang="en-US" dirty="0" err="1"/>
              <a:t>ist</a:t>
            </a:r>
            <a:r>
              <a:rPr lang="en-US" dirty="0"/>
              <a:t> </a:t>
            </a:r>
            <a:r>
              <a:rPr lang="en-US" dirty="0" err="1"/>
              <a:t>Rapsöl</a:t>
            </a:r>
            <a:r>
              <a:rPr lang="en-US" dirty="0"/>
              <a:t> und </a:t>
            </a:r>
            <a:r>
              <a:rPr lang="en-US" dirty="0" err="1"/>
              <a:t>woraus</a:t>
            </a:r>
            <a:r>
              <a:rPr lang="en-US" dirty="0"/>
              <a:t> </a:t>
            </a:r>
            <a:r>
              <a:rPr lang="en-US" dirty="0" err="1"/>
              <a:t>besteht</a:t>
            </a:r>
            <a:r>
              <a:rPr lang="en-US" dirty="0"/>
              <a:t> </a:t>
            </a:r>
            <a:r>
              <a:rPr lang="en-US" dirty="0" err="1"/>
              <a:t>es</a:t>
            </a:r>
            <a:r>
              <a:rPr lang="en-US" dirty="0" smtClean="0"/>
              <a:t>?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dirty="0" smtClean="0"/>
              <a:t>Was </a:t>
            </a:r>
            <a:r>
              <a:rPr lang="en-US" dirty="0" err="1" smtClean="0"/>
              <a:t>sind</a:t>
            </a:r>
            <a:r>
              <a:rPr lang="en-US" dirty="0" smtClean="0"/>
              <a:t> </a:t>
            </a:r>
            <a:r>
              <a:rPr lang="en-US" dirty="0" err="1" smtClean="0"/>
              <a:t>Fette</a:t>
            </a:r>
            <a:r>
              <a:rPr lang="en-US" dirty="0" smtClean="0"/>
              <a:t> </a:t>
            </a:r>
            <a:r>
              <a:rPr lang="en-US" dirty="0" err="1" smtClean="0"/>
              <a:t>bzw</a:t>
            </a:r>
            <a:r>
              <a:rPr lang="en-US" dirty="0" smtClean="0"/>
              <a:t>. </a:t>
            </a:r>
            <a:r>
              <a:rPr lang="en-US" dirty="0" err="1"/>
              <a:t>f</a:t>
            </a:r>
            <a:r>
              <a:rPr lang="en-US" dirty="0" err="1" smtClean="0"/>
              <a:t>ette</a:t>
            </a:r>
            <a:r>
              <a:rPr lang="en-US" dirty="0" smtClean="0"/>
              <a:t> </a:t>
            </a:r>
            <a:r>
              <a:rPr lang="en-US" dirty="0" err="1" smtClean="0"/>
              <a:t>Öle</a:t>
            </a:r>
            <a:r>
              <a:rPr lang="en-US" dirty="0" smtClean="0"/>
              <a:t>?</a:t>
            </a:r>
          </a:p>
          <a:p>
            <a:pPr>
              <a:spcBef>
                <a:spcPts val="0"/>
              </a:spcBef>
            </a:pPr>
            <a:r>
              <a:rPr lang="en-US" dirty="0"/>
              <a:t>Was </a:t>
            </a:r>
            <a:r>
              <a:rPr lang="en-US" dirty="0" err="1"/>
              <a:t>sind</a:t>
            </a:r>
            <a:r>
              <a:rPr lang="en-US" dirty="0"/>
              <a:t> </a:t>
            </a:r>
            <a:r>
              <a:rPr lang="en-US" dirty="0" err="1"/>
              <a:t>Carbonsäuren</a:t>
            </a:r>
            <a:r>
              <a:rPr lang="en-US" dirty="0" smtClean="0"/>
              <a:t>?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dirty="0"/>
              <a:t>Was </a:t>
            </a:r>
            <a:r>
              <a:rPr lang="en-US" dirty="0" err="1"/>
              <a:t>ist</a:t>
            </a:r>
            <a:r>
              <a:rPr lang="en-US" dirty="0"/>
              <a:t> Glycerin</a:t>
            </a:r>
            <a:r>
              <a:rPr lang="en-US" dirty="0" smtClean="0"/>
              <a:t>?</a:t>
            </a:r>
          </a:p>
          <a:p>
            <a:pPr>
              <a:spcBef>
                <a:spcPts val="0"/>
              </a:spcBef>
            </a:pPr>
            <a:r>
              <a:rPr lang="en-US" dirty="0"/>
              <a:t>Was </a:t>
            </a:r>
            <a:r>
              <a:rPr lang="en-US" dirty="0" err="1"/>
              <a:t>sind</a:t>
            </a:r>
            <a:r>
              <a:rPr lang="en-US" dirty="0"/>
              <a:t> Ester</a:t>
            </a:r>
            <a:r>
              <a:rPr lang="en-US" dirty="0" smtClean="0"/>
              <a:t>?</a:t>
            </a:r>
          </a:p>
          <a:p>
            <a:pPr>
              <a:spcBef>
                <a:spcPts val="0"/>
              </a:spcBef>
            </a:pPr>
            <a:r>
              <a:rPr lang="en-US" dirty="0" smtClean="0"/>
              <a:t>Was </a:t>
            </a:r>
            <a:r>
              <a:rPr lang="en-US" dirty="0" err="1"/>
              <a:t>ist</a:t>
            </a:r>
            <a:r>
              <a:rPr lang="en-US" dirty="0"/>
              <a:t> </a:t>
            </a:r>
            <a:r>
              <a:rPr lang="en-US" dirty="0" smtClean="0"/>
              <a:t>Methanol?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dirty="0" smtClean="0"/>
              <a:t>Was </a:t>
            </a:r>
            <a:r>
              <a:rPr lang="en-US" dirty="0" err="1"/>
              <a:t>geschieht</a:t>
            </a:r>
            <a:r>
              <a:rPr lang="en-US" dirty="0"/>
              <a:t> </a:t>
            </a:r>
            <a:r>
              <a:rPr lang="en-US" dirty="0" err="1"/>
              <a:t>bei</a:t>
            </a:r>
            <a:r>
              <a:rPr lang="en-US" dirty="0"/>
              <a:t> </a:t>
            </a:r>
            <a:r>
              <a:rPr lang="en-US" dirty="0" err="1"/>
              <a:t>einer</a:t>
            </a:r>
            <a:r>
              <a:rPr lang="en-US" dirty="0"/>
              <a:t> </a:t>
            </a:r>
            <a:r>
              <a:rPr lang="en-US" dirty="0" err="1"/>
              <a:t>Umesterung</a:t>
            </a:r>
            <a:r>
              <a:rPr lang="en-US" dirty="0" smtClean="0"/>
              <a:t>?</a:t>
            </a:r>
          </a:p>
          <a:p>
            <a:pPr>
              <a:spcBef>
                <a:spcPts val="0"/>
              </a:spcBef>
            </a:pPr>
            <a:r>
              <a:rPr lang="en-US" dirty="0" smtClean="0"/>
              <a:t>Was </a:t>
            </a:r>
            <a:r>
              <a:rPr lang="en-US" dirty="0" err="1" smtClean="0"/>
              <a:t>ist</a:t>
            </a:r>
            <a:r>
              <a:rPr lang="en-US" dirty="0" smtClean="0"/>
              <a:t> Biodiesel?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dirty="0" err="1"/>
              <a:t>Warum</a:t>
            </a:r>
            <a:r>
              <a:rPr lang="en-US" dirty="0"/>
              <a:t> </a:t>
            </a:r>
            <a:r>
              <a:rPr lang="en-US" dirty="0" err="1"/>
              <a:t>wird</a:t>
            </a:r>
            <a:r>
              <a:rPr lang="en-US" dirty="0"/>
              <a:t> </a:t>
            </a:r>
            <a:r>
              <a:rPr lang="en-US" dirty="0" err="1"/>
              <a:t>NaOH</a:t>
            </a:r>
            <a:r>
              <a:rPr lang="en-US" dirty="0"/>
              <a:t> </a:t>
            </a:r>
            <a:r>
              <a:rPr lang="en-US" dirty="0" err="1"/>
              <a:t>benötigt</a:t>
            </a:r>
            <a:r>
              <a:rPr lang="en-US" dirty="0" smtClean="0"/>
              <a:t>?</a:t>
            </a:r>
          </a:p>
          <a:p>
            <a:pPr>
              <a:spcBef>
                <a:spcPts val="0"/>
              </a:spcBef>
            </a:pPr>
            <a:r>
              <a:rPr lang="en-US" dirty="0" err="1" smtClean="0"/>
              <a:t>Welchen</a:t>
            </a:r>
            <a:r>
              <a:rPr lang="en-US" dirty="0" smtClean="0"/>
              <a:t> </a:t>
            </a:r>
            <a:r>
              <a:rPr lang="en-US" dirty="0" err="1" smtClean="0"/>
              <a:t>negativen</a:t>
            </a:r>
            <a:r>
              <a:rPr lang="en-US" dirty="0" smtClean="0"/>
              <a:t> </a:t>
            </a:r>
            <a:r>
              <a:rPr lang="en-US" dirty="0" err="1" smtClean="0"/>
              <a:t>effekt</a:t>
            </a:r>
            <a:r>
              <a:rPr lang="en-US" dirty="0" smtClean="0"/>
              <a:t> hat der </a:t>
            </a:r>
            <a:r>
              <a:rPr lang="en-US" dirty="0" err="1" smtClean="0"/>
              <a:t>Einsatz</a:t>
            </a:r>
            <a:r>
              <a:rPr lang="en-US" dirty="0" smtClean="0"/>
              <a:t> von </a:t>
            </a:r>
            <a:r>
              <a:rPr lang="en-US" dirty="0" err="1" smtClean="0"/>
              <a:t>NaOH</a:t>
            </a:r>
            <a:r>
              <a:rPr lang="en-US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94520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454062"/>
            <a:ext cx="7583487" cy="1044388"/>
          </a:xfrm>
        </p:spPr>
        <p:txBody>
          <a:bodyPr/>
          <a:lstStyle/>
          <a:p>
            <a:pPr algn="ctr"/>
            <a:r>
              <a:rPr lang="en-US" dirty="0" err="1" smtClean="0"/>
              <a:t>Reaktionsgleichung</a:t>
            </a:r>
            <a:endParaRPr lang="en-US" dirty="0"/>
          </a:p>
        </p:txBody>
      </p:sp>
      <p:pic>
        <p:nvPicPr>
          <p:cNvPr id="7" name="Picture 6" descr="583px-Transesterification_FAME.svg cop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09" y="2477754"/>
            <a:ext cx="8357871" cy="2164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8075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2" y="-187960"/>
            <a:ext cx="7583487" cy="1044388"/>
          </a:xfrm>
        </p:spPr>
        <p:txBody>
          <a:bodyPr/>
          <a:lstStyle/>
          <a:p>
            <a:pPr algn="ctr"/>
            <a:r>
              <a:rPr lang="en-US" dirty="0" smtClean="0"/>
              <a:t>Was </a:t>
            </a:r>
            <a:r>
              <a:rPr lang="en-US" dirty="0" err="1" smtClean="0"/>
              <a:t>ist</a:t>
            </a:r>
            <a:r>
              <a:rPr lang="en-US" dirty="0" smtClean="0"/>
              <a:t> </a:t>
            </a:r>
            <a:r>
              <a:rPr lang="en-US" dirty="0" err="1" smtClean="0"/>
              <a:t>Rapsöl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911600" y="1039311"/>
            <a:ext cx="4978400" cy="5270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2575" indent="-282575" algn="l" defTabSz="914400" rtl="0" eaLnBrk="1" latinLnBrk="0" hangingPunct="1">
              <a:spcBef>
                <a:spcPts val="2000"/>
              </a:spcBef>
              <a:buFont typeface="Wingdings 2" pitchFamily="18" charset="2"/>
              <a:buChar char="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77850" indent="-2952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6042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143000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42557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711325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0002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2290763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25717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en-US" sz="2000" dirty="0" smtClean="0"/>
          </a:p>
          <a:p>
            <a:pPr marL="0" indent="0">
              <a:spcBef>
                <a:spcPts val="0"/>
              </a:spcBef>
              <a:buNone/>
            </a:pPr>
            <a:endParaRPr lang="en-US" sz="2000" dirty="0"/>
          </a:p>
          <a:p>
            <a:pPr>
              <a:spcBef>
                <a:spcPts val="0"/>
              </a:spcBef>
              <a:buFont typeface="Arial"/>
              <a:buChar char="•"/>
            </a:pPr>
            <a:r>
              <a:rPr lang="en-US" sz="2000" dirty="0" err="1" smtClean="0"/>
              <a:t>Pflanzliches</a:t>
            </a:r>
            <a:r>
              <a:rPr lang="en-US" sz="2000" dirty="0" smtClean="0"/>
              <a:t> </a:t>
            </a:r>
            <a:r>
              <a:rPr lang="en-US" sz="2000" dirty="0" err="1"/>
              <a:t>Öl</a:t>
            </a:r>
            <a:r>
              <a:rPr lang="en-US" sz="2000" dirty="0"/>
              <a:t>, das </a:t>
            </a:r>
            <a:r>
              <a:rPr lang="en-US" sz="2000" dirty="0" err="1" smtClean="0"/>
              <a:t>aus</a:t>
            </a:r>
            <a:r>
              <a:rPr lang="en-US" sz="2000" dirty="0" smtClean="0"/>
              <a:t> </a:t>
            </a:r>
            <a:r>
              <a:rPr lang="en-US" sz="2000" dirty="0" err="1" smtClean="0"/>
              <a:t>dem</a:t>
            </a:r>
            <a:r>
              <a:rPr lang="en-US" sz="2000" dirty="0" smtClean="0"/>
              <a:t> </a:t>
            </a:r>
            <a:r>
              <a:rPr lang="en-US" sz="2000" dirty="0" err="1"/>
              <a:t>Samen</a:t>
            </a:r>
            <a:r>
              <a:rPr lang="en-US" sz="2000" dirty="0"/>
              <a:t> der </a:t>
            </a:r>
            <a:r>
              <a:rPr lang="en-US" sz="2000" dirty="0" err="1"/>
              <a:t>Rapspflanze</a:t>
            </a:r>
            <a:r>
              <a:rPr lang="en-US" sz="2000" dirty="0"/>
              <a:t> </a:t>
            </a:r>
            <a:r>
              <a:rPr lang="en-US" sz="2000" dirty="0" err="1"/>
              <a:t>gewonnen</a:t>
            </a:r>
            <a:r>
              <a:rPr lang="en-US" sz="2000" dirty="0"/>
              <a:t> </a:t>
            </a:r>
            <a:r>
              <a:rPr lang="en-US" sz="2000" dirty="0" err="1"/>
              <a:t>wird</a:t>
            </a:r>
            <a:r>
              <a:rPr lang="en-US" sz="2000" dirty="0"/>
              <a:t>.</a:t>
            </a:r>
          </a:p>
          <a:p>
            <a:pPr marL="0" indent="0">
              <a:spcBef>
                <a:spcPts val="0"/>
              </a:spcBef>
              <a:buNone/>
            </a:pPr>
            <a:endParaRPr lang="en-US" sz="2000" dirty="0" smtClean="0"/>
          </a:p>
          <a:p>
            <a:pPr>
              <a:spcBef>
                <a:spcPts val="0"/>
              </a:spcBef>
              <a:buFont typeface="Arial"/>
              <a:buChar char="•"/>
            </a:pPr>
            <a:r>
              <a:rPr lang="en-US" sz="2000" dirty="0" err="1" smtClean="0"/>
              <a:t>Es</a:t>
            </a:r>
            <a:r>
              <a:rPr lang="en-US" sz="2000" dirty="0" smtClean="0"/>
              <a:t> </a:t>
            </a:r>
            <a:r>
              <a:rPr lang="en-US" sz="2000" dirty="0" err="1" smtClean="0"/>
              <a:t>besteht</a:t>
            </a:r>
            <a:r>
              <a:rPr lang="en-US" sz="2000" dirty="0" smtClean="0"/>
              <a:t> </a:t>
            </a:r>
            <a:r>
              <a:rPr lang="en-US" sz="2000" dirty="0" err="1" smtClean="0"/>
              <a:t>aus</a:t>
            </a:r>
            <a:r>
              <a:rPr lang="en-US" sz="2000" dirty="0" smtClean="0"/>
              <a:t>:	- </a:t>
            </a:r>
            <a:r>
              <a:rPr lang="en-US" sz="2000" dirty="0" err="1" smtClean="0"/>
              <a:t>Ölsäure</a:t>
            </a:r>
            <a:endParaRPr lang="en-US" sz="20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/>
              <a:t>	</a:t>
            </a:r>
            <a:r>
              <a:rPr lang="en-US" sz="2000" dirty="0" smtClean="0"/>
              <a:t>		- </a:t>
            </a:r>
            <a:r>
              <a:rPr lang="en-US" sz="2000" dirty="0" err="1" smtClean="0"/>
              <a:t>Linolsäure</a:t>
            </a:r>
            <a:endParaRPr lang="en-US" sz="20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/>
              <a:t>	</a:t>
            </a:r>
            <a:r>
              <a:rPr lang="en-US" sz="2000" dirty="0" smtClean="0"/>
              <a:t>		- </a:t>
            </a:r>
            <a:r>
              <a:rPr lang="en-US" sz="2000" dirty="0" err="1" smtClean="0"/>
              <a:t>Linolensäure</a:t>
            </a:r>
            <a:endParaRPr lang="en-US" sz="20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 smtClean="0"/>
              <a:t>			- Glycerin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/>
              <a:t>		</a:t>
            </a:r>
          </a:p>
          <a:p>
            <a:pPr>
              <a:spcBef>
                <a:spcPts val="0"/>
              </a:spcBef>
              <a:buFont typeface="Arial"/>
              <a:buChar char="•"/>
            </a:pPr>
            <a:r>
              <a:rPr lang="en-US" sz="2000" dirty="0" err="1" smtClean="0"/>
              <a:t>Gehört</a:t>
            </a:r>
            <a:r>
              <a:rPr lang="en-US" sz="2000" dirty="0" smtClean="0"/>
              <a:t> </a:t>
            </a:r>
            <a:r>
              <a:rPr lang="en-US" sz="2000" dirty="0" err="1" smtClean="0"/>
              <a:t>aus</a:t>
            </a:r>
            <a:r>
              <a:rPr lang="en-US" sz="2000" dirty="0" smtClean="0"/>
              <a:t> </a:t>
            </a:r>
            <a:r>
              <a:rPr lang="en-US" sz="2000" dirty="0" err="1" smtClean="0"/>
              <a:t>chemischer</a:t>
            </a:r>
            <a:r>
              <a:rPr lang="en-US" sz="2000" dirty="0" smtClean="0"/>
              <a:t> </a:t>
            </a:r>
            <a:r>
              <a:rPr lang="en-US" sz="2000" dirty="0" err="1" smtClean="0"/>
              <a:t>Sicht</a:t>
            </a:r>
            <a:r>
              <a:rPr lang="en-US" sz="2000" dirty="0" smtClean="0"/>
              <a:t> </a:t>
            </a:r>
            <a:r>
              <a:rPr lang="en-US" sz="2000" dirty="0" err="1" smtClean="0"/>
              <a:t>zu</a:t>
            </a:r>
            <a:r>
              <a:rPr lang="en-US" sz="2000" dirty="0" smtClean="0"/>
              <a:t> den </a:t>
            </a:r>
            <a:r>
              <a:rPr lang="en-US" sz="2000" dirty="0" err="1" smtClean="0"/>
              <a:t>Fetten</a:t>
            </a:r>
            <a:r>
              <a:rPr lang="en-US" sz="2000" dirty="0" smtClean="0"/>
              <a:t> </a:t>
            </a:r>
            <a:r>
              <a:rPr lang="en-US" sz="2000" dirty="0" err="1" smtClean="0"/>
              <a:t>bzw</a:t>
            </a:r>
            <a:r>
              <a:rPr lang="en-US" sz="2000" dirty="0" smtClean="0"/>
              <a:t>. </a:t>
            </a:r>
            <a:r>
              <a:rPr lang="en-US" sz="2000" dirty="0" err="1"/>
              <a:t>f</a:t>
            </a:r>
            <a:r>
              <a:rPr lang="en-US" sz="2000" dirty="0" err="1" smtClean="0"/>
              <a:t>etten</a:t>
            </a:r>
            <a:r>
              <a:rPr lang="en-US" sz="2000" dirty="0" smtClean="0"/>
              <a:t> </a:t>
            </a:r>
            <a:r>
              <a:rPr lang="en-US" sz="2000" dirty="0" err="1" smtClean="0"/>
              <a:t>Ölen</a:t>
            </a:r>
            <a:endParaRPr lang="en-US" sz="2400" dirty="0"/>
          </a:p>
        </p:txBody>
      </p:sp>
      <p:pic>
        <p:nvPicPr>
          <p:cNvPr id="9" name="Picture 8" descr="IMG_4720.JPG"/>
          <p:cNvPicPr>
            <a:picLocks noChangeAspect="1"/>
          </p:cNvPicPr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9" t="23704" r="21111" b="31852"/>
          <a:stretch/>
        </p:blipFill>
        <p:spPr>
          <a:xfrm>
            <a:off x="463417" y="1242510"/>
            <a:ext cx="3326263" cy="4619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7139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Inhalt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2306320"/>
            <a:ext cx="7583487" cy="4208930"/>
          </a:xfrm>
        </p:spPr>
        <p:txBody>
          <a:bodyPr/>
          <a:lstStyle/>
          <a:p>
            <a:r>
              <a:rPr lang="en-US" sz="2800" dirty="0" err="1" smtClean="0"/>
              <a:t>Herstellung</a:t>
            </a:r>
            <a:r>
              <a:rPr lang="en-US" sz="2800" dirty="0" smtClean="0"/>
              <a:t> von Biodiesel </a:t>
            </a:r>
            <a:r>
              <a:rPr lang="en-US" sz="2800" dirty="0" err="1" smtClean="0"/>
              <a:t>anhand</a:t>
            </a:r>
            <a:r>
              <a:rPr lang="en-US" sz="2800" dirty="0" smtClean="0"/>
              <a:t> </a:t>
            </a:r>
            <a:r>
              <a:rPr lang="en-US" sz="2800" dirty="0" err="1" smtClean="0"/>
              <a:t>eines</a:t>
            </a:r>
            <a:r>
              <a:rPr lang="en-US" sz="2800" dirty="0" smtClean="0"/>
              <a:t> Experiments</a:t>
            </a:r>
          </a:p>
          <a:p>
            <a:r>
              <a:rPr lang="en-US" sz="2800" dirty="0" smtClean="0"/>
              <a:t>Was </a:t>
            </a:r>
            <a:r>
              <a:rPr lang="en-US" sz="2800" dirty="0" err="1" smtClean="0"/>
              <a:t>ist</a:t>
            </a:r>
            <a:r>
              <a:rPr lang="en-US" sz="2800" dirty="0" smtClean="0"/>
              <a:t> Biodiesel </a:t>
            </a:r>
            <a:r>
              <a:rPr lang="en-US" sz="2800" dirty="0" err="1" smtClean="0"/>
              <a:t>chemisch</a:t>
            </a:r>
            <a:r>
              <a:rPr lang="en-US" sz="2800" dirty="0" smtClean="0"/>
              <a:t> und was </a:t>
            </a:r>
            <a:r>
              <a:rPr lang="en-US" sz="2800" dirty="0" err="1" smtClean="0"/>
              <a:t>passiert</a:t>
            </a:r>
            <a:r>
              <a:rPr lang="en-US" sz="2800" dirty="0" smtClean="0"/>
              <a:t> </a:t>
            </a:r>
            <a:r>
              <a:rPr lang="en-US" sz="2800" dirty="0" err="1" smtClean="0"/>
              <a:t>während</a:t>
            </a:r>
            <a:r>
              <a:rPr lang="en-US" sz="2800" dirty="0" smtClean="0"/>
              <a:t> der </a:t>
            </a:r>
            <a:r>
              <a:rPr lang="en-US" sz="2800" dirty="0" err="1" smtClean="0"/>
              <a:t>Herstellung</a:t>
            </a:r>
            <a:r>
              <a:rPr lang="en-US" sz="2800" dirty="0" smtClean="0"/>
              <a:t>?</a:t>
            </a:r>
          </a:p>
          <a:p>
            <a:r>
              <a:rPr lang="en-US" sz="2800" dirty="0" err="1" smtClean="0"/>
              <a:t>Welche</a:t>
            </a:r>
            <a:r>
              <a:rPr lang="en-US" sz="2800" dirty="0" smtClean="0"/>
              <a:t> </a:t>
            </a:r>
            <a:r>
              <a:rPr lang="en-US" sz="2800" dirty="0" err="1" smtClean="0"/>
              <a:t>Verwendung</a:t>
            </a:r>
            <a:r>
              <a:rPr lang="en-US" sz="2800" dirty="0" smtClean="0"/>
              <a:t> und </a:t>
            </a:r>
            <a:r>
              <a:rPr lang="en-US" sz="2800" dirty="0" err="1" smtClean="0"/>
              <a:t>Bedeutung</a:t>
            </a:r>
            <a:r>
              <a:rPr lang="en-US" sz="2800" dirty="0" smtClean="0"/>
              <a:t> hat Biodiesel </a:t>
            </a:r>
            <a:r>
              <a:rPr lang="en-US" sz="2800" dirty="0" err="1" smtClean="0"/>
              <a:t>heute</a:t>
            </a:r>
            <a:r>
              <a:rPr lang="en-US" sz="2800" dirty="0" smtClean="0"/>
              <a:t>?</a:t>
            </a:r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56170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2" y="-187960"/>
            <a:ext cx="7583487" cy="1044388"/>
          </a:xfrm>
        </p:spPr>
        <p:txBody>
          <a:bodyPr/>
          <a:lstStyle/>
          <a:p>
            <a:pPr algn="ctr"/>
            <a:r>
              <a:rPr lang="en-US" dirty="0" smtClean="0"/>
              <a:t>Was </a:t>
            </a:r>
            <a:r>
              <a:rPr lang="en-US" dirty="0" err="1" smtClean="0"/>
              <a:t>sind</a:t>
            </a:r>
            <a:r>
              <a:rPr lang="en-US" dirty="0" smtClean="0"/>
              <a:t> </a:t>
            </a:r>
            <a:r>
              <a:rPr lang="en-US" dirty="0" err="1" smtClean="0"/>
              <a:t>Fette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47040" y="1039311"/>
            <a:ext cx="8442960" cy="5270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2575" indent="-282575" algn="l" defTabSz="914400" rtl="0" eaLnBrk="1" latinLnBrk="0" hangingPunct="1">
              <a:spcBef>
                <a:spcPts val="2000"/>
              </a:spcBef>
              <a:buFont typeface="Wingdings 2" pitchFamily="18" charset="2"/>
              <a:buChar char="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77850" indent="-2952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6042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143000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42557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711325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0002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2290763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25717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en-US" sz="2000" dirty="0" smtClean="0"/>
          </a:p>
          <a:p>
            <a:pPr marL="0" indent="0" algn="ctr">
              <a:spcBef>
                <a:spcPts val="0"/>
              </a:spcBef>
              <a:buNone/>
            </a:pPr>
            <a:r>
              <a:rPr lang="en-US" sz="3200" dirty="0" smtClean="0"/>
              <a:t>Definition</a:t>
            </a:r>
          </a:p>
          <a:p>
            <a:pPr marL="0" indent="0" algn="ctr">
              <a:spcBef>
                <a:spcPts val="0"/>
              </a:spcBef>
              <a:buNone/>
            </a:pPr>
            <a:endParaRPr lang="en-US" sz="3200" dirty="0"/>
          </a:p>
          <a:p>
            <a:pPr marL="0" indent="0" algn="ctr">
              <a:spcBef>
                <a:spcPts val="0"/>
              </a:spcBef>
              <a:buNone/>
            </a:pPr>
            <a:endParaRPr lang="en-US" sz="3200" dirty="0"/>
          </a:p>
          <a:p>
            <a:pPr marL="0" indent="0" algn="ctr">
              <a:spcBef>
                <a:spcPts val="0"/>
              </a:spcBef>
              <a:buNone/>
            </a:pPr>
            <a:r>
              <a:rPr lang="en-US" sz="2400" dirty="0" err="1" smtClean="0"/>
              <a:t>Fette</a:t>
            </a:r>
            <a:r>
              <a:rPr lang="en-US" sz="2400" dirty="0" smtClean="0"/>
              <a:t> </a:t>
            </a:r>
            <a:r>
              <a:rPr lang="en-US" sz="2400" dirty="0" err="1" smtClean="0"/>
              <a:t>sind</a:t>
            </a:r>
            <a:r>
              <a:rPr lang="en-US" sz="2400" dirty="0" smtClean="0"/>
              <a:t> </a:t>
            </a:r>
            <a:r>
              <a:rPr lang="en-US" sz="2400" dirty="0" err="1" smtClean="0"/>
              <a:t>ein</a:t>
            </a:r>
            <a:r>
              <a:rPr lang="en-US" sz="2400" dirty="0" smtClean="0"/>
              <a:t> </a:t>
            </a:r>
            <a:r>
              <a:rPr lang="en-US" sz="2400" dirty="0" err="1" smtClean="0"/>
              <a:t>Gemisch</a:t>
            </a:r>
            <a:r>
              <a:rPr lang="en-US" sz="2400" dirty="0" smtClean="0"/>
              <a:t> </a:t>
            </a:r>
            <a:r>
              <a:rPr lang="en-US" sz="2400" dirty="0" err="1" smtClean="0"/>
              <a:t>aus</a:t>
            </a:r>
            <a:r>
              <a:rPr lang="en-US" sz="2400" dirty="0" smtClean="0"/>
              <a:t> </a:t>
            </a:r>
            <a:r>
              <a:rPr lang="en-US" sz="2400" dirty="0" err="1" smtClean="0"/>
              <a:t>langkettigen</a:t>
            </a:r>
            <a:r>
              <a:rPr lang="en-US" sz="2400" dirty="0" smtClean="0"/>
              <a:t> </a:t>
            </a:r>
            <a:r>
              <a:rPr lang="en-US" sz="2400" u="sng" dirty="0" err="1" smtClean="0"/>
              <a:t>Carbonsäuren</a:t>
            </a:r>
            <a:r>
              <a:rPr lang="en-US" sz="2400" dirty="0" smtClean="0"/>
              <a:t>, die </a:t>
            </a:r>
            <a:r>
              <a:rPr lang="en-US" sz="2400" dirty="0" err="1" smtClean="0"/>
              <a:t>mit</a:t>
            </a:r>
            <a:r>
              <a:rPr lang="en-US" sz="2400" dirty="0" smtClean="0"/>
              <a:t> </a:t>
            </a:r>
            <a:r>
              <a:rPr lang="en-US" sz="2400" u="sng" dirty="0" smtClean="0"/>
              <a:t>Glycerin</a:t>
            </a:r>
            <a:r>
              <a:rPr lang="en-US" sz="2400" dirty="0" smtClean="0"/>
              <a:t> </a:t>
            </a:r>
            <a:r>
              <a:rPr lang="en-US" sz="2400" dirty="0" err="1" smtClean="0"/>
              <a:t>einen</a:t>
            </a:r>
            <a:r>
              <a:rPr lang="en-US" sz="2400" dirty="0" smtClean="0"/>
              <a:t> </a:t>
            </a:r>
            <a:r>
              <a:rPr lang="en-US" sz="2400" u="sng" dirty="0" err="1" smtClean="0"/>
              <a:t>Triester</a:t>
            </a:r>
            <a:r>
              <a:rPr lang="en-US" sz="2400" dirty="0" smtClean="0"/>
              <a:t> </a:t>
            </a:r>
            <a:r>
              <a:rPr lang="en-US" sz="2400" dirty="0" err="1" smtClean="0"/>
              <a:t>bilden</a:t>
            </a:r>
            <a:r>
              <a:rPr lang="en-US" sz="2400" dirty="0" smtClean="0"/>
              <a:t> – </a:t>
            </a:r>
            <a:r>
              <a:rPr lang="en-US" sz="2400" dirty="0" err="1" smtClean="0"/>
              <a:t>Sie</a:t>
            </a:r>
            <a:r>
              <a:rPr lang="en-US" sz="2400" dirty="0" smtClean="0"/>
              <a:t> </a:t>
            </a:r>
            <a:r>
              <a:rPr lang="en-US" sz="2400" dirty="0" err="1" smtClean="0"/>
              <a:t>werden</a:t>
            </a:r>
            <a:r>
              <a:rPr lang="en-US" sz="2400" dirty="0" smtClean="0"/>
              <a:t> Triglyceride </a:t>
            </a:r>
            <a:r>
              <a:rPr lang="en-US" sz="2400" dirty="0" err="1" smtClean="0"/>
              <a:t>genannt</a:t>
            </a:r>
            <a:r>
              <a:rPr lang="en-US" sz="2400" dirty="0" smtClean="0"/>
              <a:t>.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2400" dirty="0" err="1" smtClean="0"/>
              <a:t>Fette</a:t>
            </a:r>
            <a:r>
              <a:rPr lang="en-US" sz="2400" dirty="0" smtClean="0"/>
              <a:t> </a:t>
            </a:r>
            <a:r>
              <a:rPr lang="en-US" sz="2400" dirty="0" err="1" smtClean="0"/>
              <a:t>Öle</a:t>
            </a:r>
            <a:r>
              <a:rPr lang="en-US" sz="2400" dirty="0" smtClean="0"/>
              <a:t> </a:t>
            </a:r>
            <a:r>
              <a:rPr lang="en-US" sz="2400" dirty="0" err="1" smtClean="0"/>
              <a:t>haben</a:t>
            </a:r>
            <a:r>
              <a:rPr lang="en-US" sz="2400" dirty="0" smtClean="0"/>
              <a:t> </a:t>
            </a:r>
            <a:r>
              <a:rPr lang="en-US" sz="2400" dirty="0" err="1" smtClean="0"/>
              <a:t>im</a:t>
            </a:r>
            <a:r>
              <a:rPr lang="en-US" sz="2400" dirty="0" smtClean="0"/>
              <a:t> </a:t>
            </a:r>
            <a:r>
              <a:rPr lang="en-US" sz="2400" dirty="0" err="1" smtClean="0"/>
              <a:t>gegensatz</a:t>
            </a:r>
            <a:r>
              <a:rPr lang="en-US" sz="2400" dirty="0" smtClean="0"/>
              <a:t> </a:t>
            </a:r>
            <a:r>
              <a:rPr lang="en-US" sz="2400" dirty="0" err="1" smtClean="0"/>
              <a:t>zu</a:t>
            </a:r>
            <a:r>
              <a:rPr lang="en-US" sz="2400" dirty="0" smtClean="0"/>
              <a:t> </a:t>
            </a:r>
            <a:r>
              <a:rPr lang="en-US" sz="2400" dirty="0" err="1" smtClean="0"/>
              <a:t>Fetten</a:t>
            </a:r>
            <a:r>
              <a:rPr lang="en-US" sz="2400" dirty="0" smtClean="0"/>
              <a:t> </a:t>
            </a:r>
            <a:r>
              <a:rPr lang="en-US" sz="2400" dirty="0" err="1" smtClean="0"/>
              <a:t>einen</a:t>
            </a:r>
            <a:r>
              <a:rPr lang="en-US" sz="2400" dirty="0" smtClean="0"/>
              <a:t> </a:t>
            </a:r>
            <a:r>
              <a:rPr lang="en-US" sz="2400" dirty="0" err="1" smtClean="0"/>
              <a:t>hohen</a:t>
            </a:r>
            <a:r>
              <a:rPr lang="en-US" sz="2400" dirty="0" smtClean="0"/>
              <a:t> </a:t>
            </a:r>
            <a:r>
              <a:rPr lang="en-US" sz="2400" dirty="0" err="1" smtClean="0"/>
              <a:t>Anteil</a:t>
            </a:r>
            <a:r>
              <a:rPr lang="en-US" sz="2400" dirty="0" smtClean="0"/>
              <a:t> an </a:t>
            </a:r>
            <a:r>
              <a:rPr lang="en-US" sz="2400" dirty="0" err="1" smtClean="0"/>
              <a:t>ungesättigten</a:t>
            </a:r>
            <a:r>
              <a:rPr lang="en-US" sz="2400" dirty="0" smtClean="0"/>
              <a:t> </a:t>
            </a:r>
            <a:r>
              <a:rPr lang="en-US" sz="2400" dirty="0" err="1" smtClean="0"/>
              <a:t>Carbonsäuren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0658612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2" y="-187960"/>
            <a:ext cx="7583487" cy="1044388"/>
          </a:xfrm>
        </p:spPr>
        <p:txBody>
          <a:bodyPr/>
          <a:lstStyle/>
          <a:p>
            <a:pPr algn="ctr"/>
            <a:r>
              <a:rPr lang="en-US" dirty="0" smtClean="0"/>
              <a:t>Was </a:t>
            </a:r>
            <a:r>
              <a:rPr lang="en-US" dirty="0" err="1" smtClean="0"/>
              <a:t>sind</a:t>
            </a:r>
            <a:r>
              <a:rPr lang="en-US" dirty="0"/>
              <a:t> </a:t>
            </a:r>
            <a:r>
              <a:rPr lang="en-US" dirty="0" err="1" smtClean="0"/>
              <a:t>Carbonsäuren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779461" y="856428"/>
            <a:ext cx="7583487" cy="5270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2575" indent="-282575" algn="l" defTabSz="914400" rtl="0" eaLnBrk="1" latinLnBrk="0" hangingPunct="1">
              <a:spcBef>
                <a:spcPts val="2000"/>
              </a:spcBef>
              <a:buFont typeface="Wingdings 2" pitchFamily="18" charset="2"/>
              <a:buChar char="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77850" indent="-2952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6042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143000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42557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711325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0002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2290763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25717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en-US" sz="800" dirty="0" smtClean="0"/>
          </a:p>
          <a:p>
            <a:pPr marL="0" indent="0" algn="ctr">
              <a:spcBef>
                <a:spcPts val="0"/>
              </a:spcBef>
              <a:buNone/>
            </a:pPr>
            <a:r>
              <a:rPr lang="en-US" sz="2400" dirty="0" err="1" smtClean="0"/>
              <a:t>Carbonsäuren</a:t>
            </a:r>
            <a:r>
              <a:rPr lang="en-US" sz="2400" dirty="0" smtClean="0"/>
              <a:t> </a:t>
            </a:r>
            <a:r>
              <a:rPr lang="en-US" sz="2400" dirty="0" err="1" smtClean="0"/>
              <a:t>bestehen</a:t>
            </a:r>
            <a:r>
              <a:rPr lang="en-US" sz="2400" dirty="0" smtClean="0"/>
              <a:t> </a:t>
            </a:r>
            <a:r>
              <a:rPr lang="en-US" sz="2400" dirty="0" err="1" smtClean="0"/>
              <a:t>aus</a:t>
            </a:r>
            <a:r>
              <a:rPr lang="en-US" sz="2400" dirty="0" smtClean="0"/>
              <a:t> </a:t>
            </a:r>
            <a:r>
              <a:rPr lang="en-US" sz="2400" dirty="0" err="1" smtClean="0"/>
              <a:t>einem</a:t>
            </a:r>
            <a:r>
              <a:rPr lang="en-US" sz="2400" dirty="0" smtClean="0"/>
              <a:t> </a:t>
            </a:r>
            <a:r>
              <a:rPr lang="en-US" sz="2400" u="sng" dirty="0" err="1" smtClean="0"/>
              <a:t>Alkyrest</a:t>
            </a:r>
            <a:r>
              <a:rPr lang="en-US" sz="2400" dirty="0" smtClean="0"/>
              <a:t> und </a:t>
            </a:r>
            <a:r>
              <a:rPr lang="en-US" sz="2400" dirty="0" err="1" smtClean="0"/>
              <a:t>einer</a:t>
            </a:r>
            <a:r>
              <a:rPr lang="en-US" sz="2400" dirty="0" smtClean="0"/>
              <a:t> </a:t>
            </a:r>
            <a:r>
              <a:rPr lang="en-US" sz="2400" dirty="0" err="1" smtClean="0"/>
              <a:t>funktionellen</a:t>
            </a:r>
            <a:r>
              <a:rPr lang="en-US" sz="2400" dirty="0" smtClean="0"/>
              <a:t> </a:t>
            </a:r>
            <a:r>
              <a:rPr lang="en-US" sz="2400" dirty="0" err="1" smtClean="0"/>
              <a:t>Gruppe</a:t>
            </a:r>
            <a:r>
              <a:rPr lang="en-US" sz="2400" dirty="0" smtClean="0"/>
              <a:t>, der </a:t>
            </a:r>
            <a:r>
              <a:rPr lang="en-US" sz="2400" u="sng" dirty="0" err="1" smtClean="0"/>
              <a:t>Carboxylgruppe</a:t>
            </a:r>
            <a:r>
              <a:rPr lang="en-US" sz="2400" dirty="0" smtClean="0"/>
              <a:t>.</a:t>
            </a:r>
          </a:p>
          <a:p>
            <a:pPr marL="0" indent="0" algn="ctr">
              <a:spcBef>
                <a:spcPts val="0"/>
              </a:spcBef>
              <a:buNone/>
            </a:pPr>
            <a:endParaRPr lang="en-US" sz="2000" dirty="0" smtClean="0"/>
          </a:p>
          <a:p>
            <a:pPr marL="0" indent="0">
              <a:spcBef>
                <a:spcPts val="0"/>
              </a:spcBef>
              <a:buNone/>
            </a:pPr>
            <a:endParaRPr lang="en-US" sz="20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 smtClean="0"/>
              <a:t>	</a:t>
            </a:r>
            <a:r>
              <a:rPr lang="en-US" sz="2000" dirty="0" err="1" smtClean="0"/>
              <a:t>Alkyrest</a:t>
            </a:r>
            <a:r>
              <a:rPr lang="en-US" sz="2000" dirty="0" smtClean="0"/>
              <a:t> ( </a:t>
            </a:r>
            <a:r>
              <a:rPr lang="en-US" sz="2000" dirty="0" err="1" smtClean="0"/>
              <a:t>Ethly</a:t>
            </a:r>
            <a:r>
              <a:rPr lang="en-US" sz="2000" dirty="0" smtClean="0"/>
              <a:t>- )</a:t>
            </a:r>
            <a:r>
              <a:rPr lang="en-US" sz="2000" dirty="0"/>
              <a:t>	</a:t>
            </a:r>
            <a:r>
              <a:rPr lang="en-US" sz="2000" dirty="0" smtClean="0"/>
              <a:t>	      </a:t>
            </a:r>
            <a:r>
              <a:rPr lang="en-US" sz="2000" dirty="0" err="1" smtClean="0"/>
              <a:t>Carboxylgruppe</a:t>
            </a:r>
            <a:endParaRPr lang="en-US" sz="2000" dirty="0" smtClean="0"/>
          </a:p>
          <a:p>
            <a:pPr marL="0" indent="0">
              <a:spcBef>
                <a:spcPts val="0"/>
              </a:spcBef>
              <a:buNone/>
            </a:pPr>
            <a:endParaRPr lang="en-US" sz="2000" dirty="0"/>
          </a:p>
          <a:p>
            <a:pPr marL="0" indent="0">
              <a:spcBef>
                <a:spcPts val="0"/>
              </a:spcBef>
              <a:buNone/>
            </a:pPr>
            <a:endParaRPr lang="en-US" sz="2000" dirty="0" smtClean="0"/>
          </a:p>
          <a:p>
            <a:pPr marL="0" indent="0">
              <a:spcBef>
                <a:spcPts val="0"/>
              </a:spcBef>
              <a:buNone/>
            </a:pPr>
            <a:endParaRPr lang="en-US" sz="20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 err="1" smtClean="0"/>
              <a:t>Wird</a:t>
            </a:r>
            <a:r>
              <a:rPr lang="en-US" sz="2000" dirty="0" smtClean="0"/>
              <a:t> </a:t>
            </a:r>
            <a:r>
              <a:rPr lang="en-US" sz="2000" dirty="0" err="1" smtClean="0"/>
              <a:t>auch</a:t>
            </a:r>
            <a:r>
              <a:rPr lang="en-US" sz="2000" dirty="0" smtClean="0"/>
              <a:t> </a:t>
            </a:r>
            <a:r>
              <a:rPr lang="en-US" sz="2000" dirty="0" err="1" smtClean="0"/>
              <a:t>als</a:t>
            </a:r>
            <a:r>
              <a:rPr lang="en-US" sz="2000" dirty="0" smtClean="0"/>
              <a:t> “</a:t>
            </a:r>
            <a:r>
              <a:rPr lang="en-US" sz="2000" dirty="0" err="1" smtClean="0"/>
              <a:t>Kette</a:t>
            </a:r>
            <a:r>
              <a:rPr lang="en-US" sz="2000" dirty="0" smtClean="0"/>
              <a:t>” </a:t>
            </a:r>
            <a:r>
              <a:rPr lang="en-US" sz="2000" dirty="0" err="1" smtClean="0"/>
              <a:t>bezeichnet</a:t>
            </a:r>
            <a:endParaRPr lang="en-US" sz="2000" dirty="0" smtClean="0"/>
          </a:p>
          <a:p>
            <a:pPr marL="0" indent="0">
              <a:spcBef>
                <a:spcPts val="0"/>
              </a:spcBef>
              <a:buNone/>
            </a:pPr>
            <a:endParaRPr lang="en-US" sz="2000" dirty="0"/>
          </a:p>
          <a:p>
            <a:pPr marL="0" indent="0">
              <a:spcBef>
                <a:spcPts val="0"/>
              </a:spcBef>
              <a:buNone/>
            </a:pPr>
            <a:endParaRPr lang="en-US" sz="2000" dirty="0" smtClean="0"/>
          </a:p>
          <a:p>
            <a:pPr marL="0" indent="0">
              <a:spcBef>
                <a:spcPts val="0"/>
              </a:spcBef>
              <a:buNone/>
            </a:pPr>
            <a:endParaRPr lang="en-US" sz="2000" dirty="0" smtClean="0"/>
          </a:p>
          <a:p>
            <a:pPr marL="0" indent="0">
              <a:spcBef>
                <a:spcPts val="0"/>
              </a:spcBef>
              <a:buNone/>
            </a:pPr>
            <a:endParaRPr lang="en-US" sz="2000" dirty="0"/>
          </a:p>
          <a:p>
            <a:pPr marL="0" indent="0" algn="ctr">
              <a:spcBef>
                <a:spcPts val="0"/>
              </a:spcBef>
              <a:buNone/>
            </a:pPr>
            <a:r>
              <a:rPr lang="en-US" sz="2400" dirty="0" smtClean="0"/>
              <a:t>Man </a:t>
            </a:r>
            <a:r>
              <a:rPr lang="en-US" sz="2400" dirty="0" err="1" smtClean="0"/>
              <a:t>unterscheidet</a:t>
            </a:r>
            <a:r>
              <a:rPr lang="en-US" sz="2400" dirty="0" smtClean="0"/>
              <a:t> </a:t>
            </a:r>
            <a:r>
              <a:rPr lang="en-US" sz="2400" dirty="0" err="1" smtClean="0"/>
              <a:t>zwischen</a:t>
            </a:r>
            <a:r>
              <a:rPr lang="en-US" sz="2400" dirty="0" smtClean="0"/>
              <a:t> </a:t>
            </a:r>
            <a:r>
              <a:rPr lang="en-US" sz="2400" dirty="0" err="1" smtClean="0"/>
              <a:t>kurz</a:t>
            </a:r>
            <a:r>
              <a:rPr lang="en-US" sz="2400" dirty="0" smtClean="0"/>
              <a:t>- und </a:t>
            </a:r>
            <a:r>
              <a:rPr lang="en-US" sz="2400" dirty="0" err="1" smtClean="0"/>
              <a:t>langekttigen</a:t>
            </a:r>
            <a:r>
              <a:rPr lang="en-US" sz="2400" dirty="0" smtClean="0"/>
              <a:t> </a:t>
            </a:r>
            <a:r>
              <a:rPr lang="en-US" sz="2400" dirty="0" err="1" smtClean="0"/>
              <a:t>Carbonsäuren</a:t>
            </a:r>
            <a:endParaRPr lang="en-US" sz="2400" dirty="0"/>
          </a:p>
          <a:p>
            <a:pPr marL="0" indent="0">
              <a:spcBef>
                <a:spcPts val="0"/>
              </a:spcBef>
              <a:buNone/>
            </a:pPr>
            <a:endParaRPr lang="en-US" sz="2000" dirty="0" smtClean="0"/>
          </a:p>
          <a:p>
            <a:pPr marL="0" indent="0">
              <a:spcBef>
                <a:spcPts val="0"/>
              </a:spcBef>
              <a:buNone/>
            </a:pPr>
            <a:endParaRPr lang="en-US" sz="2000" dirty="0"/>
          </a:p>
          <a:p>
            <a:pPr marL="0" indent="0">
              <a:spcBef>
                <a:spcPts val="0"/>
              </a:spcBef>
              <a:buNone/>
            </a:pPr>
            <a:endParaRPr lang="en-US" sz="2000" dirty="0" smtClean="0"/>
          </a:p>
        </p:txBody>
      </p:sp>
      <p:pic>
        <p:nvPicPr>
          <p:cNvPr id="6" name="Picture 5" descr="200px-Carboxylic_Acid_General_Structure_V.1.svg cop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8160" y="2776213"/>
            <a:ext cx="2540000" cy="1955800"/>
          </a:xfrm>
          <a:prstGeom prst="rect">
            <a:avLst/>
          </a:prstGeom>
        </p:spPr>
      </p:pic>
      <p:pic>
        <p:nvPicPr>
          <p:cNvPr id="7" name="Picture 6" descr="800px-Alkylgroup2_Structural_Formulae_V.1 copy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461" y="2788914"/>
            <a:ext cx="3858073" cy="713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437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2" y="-187960"/>
            <a:ext cx="7583487" cy="1044388"/>
          </a:xfrm>
        </p:spPr>
        <p:txBody>
          <a:bodyPr/>
          <a:lstStyle/>
          <a:p>
            <a:pPr algn="ctr"/>
            <a:r>
              <a:rPr lang="en-US" dirty="0" smtClean="0"/>
              <a:t>Was </a:t>
            </a:r>
            <a:r>
              <a:rPr lang="en-US" dirty="0" err="1" smtClean="0"/>
              <a:t>sind</a:t>
            </a:r>
            <a:r>
              <a:rPr lang="en-US" dirty="0" smtClean="0"/>
              <a:t> </a:t>
            </a:r>
            <a:r>
              <a:rPr lang="en-US" dirty="0" err="1" smtClean="0"/>
              <a:t>Carbonsäuren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911600" y="1039311"/>
            <a:ext cx="4978400" cy="5270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2575" indent="-282575" algn="l" defTabSz="914400" rtl="0" eaLnBrk="1" latinLnBrk="0" hangingPunct="1">
              <a:spcBef>
                <a:spcPts val="2000"/>
              </a:spcBef>
              <a:buFont typeface="Wingdings 2" pitchFamily="18" charset="2"/>
              <a:buChar char="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77850" indent="-2952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6042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143000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42557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711325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0002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2290763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25717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endParaRPr lang="en-US" sz="2000" dirty="0"/>
          </a:p>
          <a:p>
            <a:pPr marL="0" indent="0" algn="ctr">
              <a:spcBef>
                <a:spcPts val="0"/>
              </a:spcBef>
              <a:buNone/>
            </a:pPr>
            <a:r>
              <a:rPr lang="en-US" sz="3200" dirty="0" err="1" smtClean="0"/>
              <a:t>Langkettige</a:t>
            </a:r>
            <a:r>
              <a:rPr lang="en-US" sz="3200" dirty="0" smtClean="0"/>
              <a:t> </a:t>
            </a:r>
            <a:r>
              <a:rPr lang="en-US" sz="3200" dirty="0" err="1"/>
              <a:t>Carbonsäuren</a:t>
            </a:r>
            <a:r>
              <a:rPr lang="en-US" sz="3200" dirty="0"/>
              <a:t> </a:t>
            </a:r>
            <a:r>
              <a:rPr lang="en-US" sz="3200" dirty="0" err="1"/>
              <a:t>werden</a:t>
            </a:r>
            <a:r>
              <a:rPr lang="en-US" sz="3200" dirty="0"/>
              <a:t> </a:t>
            </a:r>
            <a:r>
              <a:rPr lang="en-US" sz="3200" dirty="0" err="1"/>
              <a:t>als</a:t>
            </a:r>
            <a:r>
              <a:rPr lang="en-US" sz="3200" dirty="0"/>
              <a:t> </a:t>
            </a:r>
            <a:r>
              <a:rPr lang="en-US" sz="3200" dirty="0" err="1"/>
              <a:t>Fettsäuren</a:t>
            </a:r>
            <a:r>
              <a:rPr lang="en-US" sz="3200" dirty="0"/>
              <a:t> </a:t>
            </a:r>
            <a:r>
              <a:rPr lang="en-US" sz="3200" dirty="0" err="1"/>
              <a:t>bezeichnet</a:t>
            </a:r>
            <a:r>
              <a:rPr lang="en-US" sz="3200" dirty="0" smtClean="0"/>
              <a:t>.</a:t>
            </a:r>
          </a:p>
          <a:p>
            <a:pPr marL="0" indent="0" algn="ctr">
              <a:spcBef>
                <a:spcPts val="0"/>
              </a:spcBef>
              <a:buNone/>
            </a:pPr>
            <a:endParaRPr lang="en-US" sz="3200" dirty="0"/>
          </a:p>
          <a:p>
            <a:pPr marL="0" indent="0" algn="ctr">
              <a:spcBef>
                <a:spcPts val="0"/>
              </a:spcBef>
              <a:buNone/>
            </a:pPr>
            <a:endParaRPr lang="en-US" sz="3200" dirty="0"/>
          </a:p>
          <a:p>
            <a:pPr marL="0" indent="0" algn="ctr">
              <a:spcBef>
                <a:spcPts val="0"/>
              </a:spcBef>
              <a:buNone/>
            </a:pPr>
            <a:r>
              <a:rPr lang="en-US" sz="3200" dirty="0" err="1"/>
              <a:t>Hierbei</a:t>
            </a:r>
            <a:r>
              <a:rPr lang="en-US" sz="3200" dirty="0"/>
              <a:t> </a:t>
            </a:r>
            <a:r>
              <a:rPr lang="en-US" sz="3200" dirty="0" err="1"/>
              <a:t>unterscheidet</a:t>
            </a:r>
            <a:r>
              <a:rPr lang="en-US" sz="3200" dirty="0"/>
              <a:t> man </a:t>
            </a:r>
            <a:r>
              <a:rPr lang="en-US" sz="3200" dirty="0" err="1"/>
              <a:t>zwischen</a:t>
            </a:r>
            <a:r>
              <a:rPr lang="en-US" sz="3200" dirty="0"/>
              <a:t> </a:t>
            </a:r>
            <a:r>
              <a:rPr lang="en-US" sz="3200" dirty="0" err="1"/>
              <a:t>ungesättigten</a:t>
            </a:r>
            <a:r>
              <a:rPr lang="en-US" sz="3200" dirty="0"/>
              <a:t> und </a:t>
            </a:r>
            <a:r>
              <a:rPr lang="en-US" sz="3200" dirty="0" err="1"/>
              <a:t>gesättigten</a:t>
            </a:r>
            <a:r>
              <a:rPr lang="en-US" sz="3200" dirty="0"/>
              <a:t> </a:t>
            </a:r>
            <a:r>
              <a:rPr lang="en-US" sz="3200" dirty="0" err="1"/>
              <a:t>Fettsäuren</a:t>
            </a:r>
            <a:endParaRPr lang="en-US" sz="3200" dirty="0"/>
          </a:p>
          <a:p>
            <a:pPr marL="0" indent="0" algn="ctr">
              <a:spcBef>
                <a:spcPts val="0"/>
              </a:spcBef>
              <a:buNone/>
            </a:pPr>
            <a:endParaRPr lang="en-US" sz="3200" dirty="0"/>
          </a:p>
        </p:txBody>
      </p:sp>
      <p:pic>
        <p:nvPicPr>
          <p:cNvPr id="5" name="Picture 4" descr="IMG_4811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92" t="23578" r="24953" b="19738"/>
          <a:stretch/>
        </p:blipFill>
        <p:spPr>
          <a:xfrm>
            <a:off x="406139" y="1787501"/>
            <a:ext cx="3347933" cy="3528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4813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2" y="-187960"/>
            <a:ext cx="7583487" cy="1044388"/>
          </a:xfrm>
        </p:spPr>
        <p:txBody>
          <a:bodyPr/>
          <a:lstStyle/>
          <a:p>
            <a:pPr algn="ctr"/>
            <a:r>
              <a:rPr lang="en-US" dirty="0" smtClean="0"/>
              <a:t>Was </a:t>
            </a:r>
            <a:r>
              <a:rPr lang="en-US" dirty="0" err="1" smtClean="0"/>
              <a:t>ist</a:t>
            </a:r>
            <a:r>
              <a:rPr lang="en-US" dirty="0" smtClean="0"/>
              <a:t> </a:t>
            </a:r>
            <a:r>
              <a:rPr lang="en-US" dirty="0" err="1" smtClean="0"/>
              <a:t>Carbonsäuren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5" name="Picture 4" descr="IMG_4815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4" t="28745" r="4065" b="21514"/>
          <a:stretch/>
        </p:blipFill>
        <p:spPr>
          <a:xfrm>
            <a:off x="779461" y="2643436"/>
            <a:ext cx="7817321" cy="3032139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779461" y="856428"/>
            <a:ext cx="7583487" cy="5270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2575" indent="-282575" algn="l" defTabSz="914400" rtl="0" eaLnBrk="1" latinLnBrk="0" hangingPunct="1">
              <a:spcBef>
                <a:spcPts val="2000"/>
              </a:spcBef>
              <a:buFont typeface="Wingdings 2" pitchFamily="18" charset="2"/>
              <a:buChar char="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77850" indent="-2952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6042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143000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42557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711325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0002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2290763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25717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endParaRPr lang="en-US" sz="2400" dirty="0" smtClean="0"/>
          </a:p>
          <a:p>
            <a:pPr marL="0" indent="0" algn="ctr">
              <a:spcBef>
                <a:spcPts val="0"/>
              </a:spcBef>
              <a:buNone/>
            </a:pPr>
            <a:r>
              <a:rPr lang="en-US" sz="2800" dirty="0" smtClean="0"/>
              <a:t>Da </a:t>
            </a:r>
            <a:r>
              <a:rPr lang="en-US" sz="2800" dirty="0" err="1" smtClean="0"/>
              <a:t>Rapsöl</a:t>
            </a:r>
            <a:r>
              <a:rPr lang="en-US" sz="2800" dirty="0" smtClean="0"/>
              <a:t> </a:t>
            </a:r>
            <a:r>
              <a:rPr lang="en-US" sz="2800" dirty="0" err="1" smtClean="0"/>
              <a:t>vorwiegend</a:t>
            </a:r>
            <a:r>
              <a:rPr lang="en-US" sz="2800" dirty="0" smtClean="0"/>
              <a:t> </a:t>
            </a:r>
            <a:r>
              <a:rPr lang="en-US" sz="2800" dirty="0" err="1" smtClean="0"/>
              <a:t>aus</a:t>
            </a:r>
            <a:r>
              <a:rPr lang="en-US" sz="2800" dirty="0" smtClean="0"/>
              <a:t> </a:t>
            </a:r>
            <a:r>
              <a:rPr lang="en-US" sz="2800" dirty="0" err="1" smtClean="0"/>
              <a:t>ungesättigten</a:t>
            </a:r>
            <a:r>
              <a:rPr lang="en-US" sz="2800" dirty="0" smtClean="0"/>
              <a:t> </a:t>
            </a:r>
            <a:r>
              <a:rPr lang="en-US" sz="2800" dirty="0" err="1" smtClean="0"/>
              <a:t>Fettsäuren</a:t>
            </a:r>
            <a:r>
              <a:rPr lang="en-US" sz="2800" dirty="0" smtClean="0"/>
              <a:t> </a:t>
            </a:r>
            <a:r>
              <a:rPr lang="en-US" sz="2800" dirty="0" err="1" smtClean="0"/>
              <a:t>besteht</a:t>
            </a:r>
            <a:r>
              <a:rPr lang="en-US" sz="2800" dirty="0" smtClean="0"/>
              <a:t>, </a:t>
            </a:r>
            <a:r>
              <a:rPr lang="en-US" sz="2800" dirty="0" err="1" smtClean="0"/>
              <a:t>gehört</a:t>
            </a:r>
            <a:r>
              <a:rPr lang="en-US" sz="2800" dirty="0" smtClean="0"/>
              <a:t> </a:t>
            </a:r>
            <a:r>
              <a:rPr lang="en-US" sz="2800" dirty="0" err="1" smtClean="0"/>
              <a:t>es</a:t>
            </a:r>
            <a:r>
              <a:rPr lang="en-US" sz="2800" dirty="0" smtClean="0"/>
              <a:t> </a:t>
            </a:r>
            <a:r>
              <a:rPr lang="en-US" sz="2800" dirty="0" err="1" smtClean="0"/>
              <a:t>zu</a:t>
            </a:r>
            <a:r>
              <a:rPr lang="en-US" sz="2800" dirty="0" smtClean="0"/>
              <a:t> den </a:t>
            </a:r>
            <a:r>
              <a:rPr lang="en-US" sz="2800" dirty="0" err="1" smtClean="0"/>
              <a:t>fetten</a:t>
            </a:r>
            <a:r>
              <a:rPr lang="en-US" sz="2800" dirty="0" smtClean="0"/>
              <a:t> </a:t>
            </a:r>
            <a:r>
              <a:rPr lang="en-US" sz="2800" dirty="0" err="1" smtClean="0"/>
              <a:t>Ölen</a:t>
            </a:r>
            <a:endParaRPr lang="en-US" sz="2800" dirty="0" smtClean="0"/>
          </a:p>
          <a:p>
            <a:pPr marL="0" indent="0" algn="ctr">
              <a:spcBef>
                <a:spcPts val="0"/>
              </a:spcBef>
              <a:buNone/>
            </a:pPr>
            <a:endParaRPr lang="en-US" sz="2400" dirty="0"/>
          </a:p>
          <a:p>
            <a:pPr marL="0" indent="0" algn="ctr">
              <a:spcBef>
                <a:spcPts val="0"/>
              </a:spcBef>
              <a:buNone/>
            </a:pPr>
            <a:endParaRPr lang="en-US" sz="2400" dirty="0" smtClean="0"/>
          </a:p>
          <a:p>
            <a:pPr marL="0" indent="0" algn="ctr">
              <a:spcBef>
                <a:spcPts val="0"/>
              </a:spcBef>
              <a:buNone/>
            </a:pPr>
            <a:endParaRPr lang="en-US" sz="24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 smtClean="0"/>
              <a:t>		</a:t>
            </a:r>
          </a:p>
          <a:p>
            <a:pPr marL="0" indent="0">
              <a:spcBef>
                <a:spcPts val="0"/>
              </a:spcBef>
              <a:buNone/>
            </a:pPr>
            <a:endParaRPr lang="en-US" sz="2000" dirty="0" smtClean="0"/>
          </a:p>
          <a:p>
            <a:pPr marL="0" indent="0">
              <a:spcBef>
                <a:spcPts val="0"/>
              </a:spcBef>
              <a:buNone/>
            </a:pPr>
            <a:endParaRPr lang="en-US" sz="2000" dirty="0" smtClean="0"/>
          </a:p>
          <a:p>
            <a:pPr marL="0" indent="0">
              <a:spcBef>
                <a:spcPts val="0"/>
              </a:spcBef>
              <a:buNone/>
            </a:pPr>
            <a:endParaRPr lang="en-US" sz="2000" dirty="0" smtClean="0"/>
          </a:p>
          <a:p>
            <a:pPr marL="0" indent="0">
              <a:spcBef>
                <a:spcPts val="0"/>
              </a:spcBef>
              <a:buNone/>
            </a:pPr>
            <a:endParaRPr lang="en-US" sz="2000" dirty="0" smtClean="0"/>
          </a:p>
          <a:p>
            <a:pPr marL="0" indent="0">
              <a:spcBef>
                <a:spcPts val="0"/>
              </a:spcBef>
              <a:buNone/>
            </a:pPr>
            <a:endParaRPr lang="en-US" sz="2000" dirty="0" smtClean="0"/>
          </a:p>
          <a:p>
            <a:pPr marL="0" indent="0">
              <a:spcBef>
                <a:spcPts val="0"/>
              </a:spcBef>
              <a:buNone/>
            </a:pPr>
            <a:endParaRPr lang="en-US" sz="2000" dirty="0" smtClean="0"/>
          </a:p>
          <a:p>
            <a:pPr marL="0" indent="0">
              <a:spcBef>
                <a:spcPts val="0"/>
              </a:spcBef>
              <a:buNone/>
            </a:pPr>
            <a:endParaRPr lang="en-US" sz="2000" dirty="0" smtClean="0"/>
          </a:p>
          <a:p>
            <a:pPr marL="0" indent="0">
              <a:spcBef>
                <a:spcPts val="0"/>
              </a:spcBef>
              <a:buNone/>
            </a:pP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0479641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2" y="-187960"/>
            <a:ext cx="7583487" cy="1044388"/>
          </a:xfrm>
        </p:spPr>
        <p:txBody>
          <a:bodyPr/>
          <a:lstStyle/>
          <a:p>
            <a:pPr algn="ctr"/>
            <a:r>
              <a:rPr lang="en-US" dirty="0" smtClean="0"/>
              <a:t>Was </a:t>
            </a:r>
            <a:r>
              <a:rPr lang="en-US" dirty="0" err="1" smtClean="0"/>
              <a:t>ist</a:t>
            </a:r>
            <a:r>
              <a:rPr lang="en-US" dirty="0" smtClean="0"/>
              <a:t> Glycerin?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564068" y="1039311"/>
            <a:ext cx="5325932" cy="5270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2575" indent="-282575" algn="l" defTabSz="914400" rtl="0" eaLnBrk="1" latinLnBrk="0" hangingPunct="1">
              <a:spcBef>
                <a:spcPts val="2000"/>
              </a:spcBef>
              <a:buFont typeface="Wingdings 2" pitchFamily="18" charset="2"/>
              <a:buChar char="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77850" indent="-2952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6042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143000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42557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711325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0002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2290763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25717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endParaRPr lang="en-US" sz="2000" dirty="0"/>
          </a:p>
          <a:p>
            <a:pPr>
              <a:spcBef>
                <a:spcPts val="0"/>
              </a:spcBef>
            </a:pPr>
            <a:r>
              <a:rPr lang="en-US" sz="2000" u="sng" dirty="0" smtClean="0"/>
              <a:t>Glycerin</a:t>
            </a:r>
            <a:r>
              <a:rPr lang="en-US" sz="2000" dirty="0" smtClean="0"/>
              <a:t> </a:t>
            </a:r>
            <a:r>
              <a:rPr lang="en-US" sz="2000" dirty="0" err="1" smtClean="0"/>
              <a:t>gehört</a:t>
            </a:r>
            <a:r>
              <a:rPr lang="en-US" sz="2000" dirty="0" smtClean="0"/>
              <a:t> </a:t>
            </a:r>
            <a:r>
              <a:rPr lang="en-US" sz="2000" dirty="0" err="1" smtClean="0"/>
              <a:t>zu</a:t>
            </a:r>
            <a:r>
              <a:rPr lang="en-US" sz="2000" dirty="0" smtClean="0"/>
              <a:t> der </a:t>
            </a:r>
            <a:r>
              <a:rPr lang="en-US" sz="2000" dirty="0" err="1" smtClean="0"/>
              <a:t>Gruppe</a:t>
            </a:r>
            <a:r>
              <a:rPr lang="en-US" sz="2000" dirty="0" smtClean="0"/>
              <a:t> der </a:t>
            </a:r>
            <a:r>
              <a:rPr lang="en-US" sz="2000" u="sng" dirty="0" err="1" smtClean="0"/>
              <a:t>mehrwertigen</a:t>
            </a:r>
            <a:r>
              <a:rPr lang="en-US" sz="2000" u="sng" dirty="0" smtClean="0"/>
              <a:t> </a:t>
            </a:r>
            <a:r>
              <a:rPr lang="en-US" sz="2000" u="sng" dirty="0" err="1" smtClean="0"/>
              <a:t>Alkohole</a:t>
            </a:r>
            <a:endParaRPr lang="en-US" sz="2000" u="sng" dirty="0" smtClean="0"/>
          </a:p>
          <a:p>
            <a:pPr>
              <a:spcBef>
                <a:spcPts val="0"/>
              </a:spcBef>
            </a:pPr>
            <a:endParaRPr lang="en-US" sz="800" u="sng" dirty="0" smtClean="0"/>
          </a:p>
          <a:p>
            <a:pPr>
              <a:spcBef>
                <a:spcPts val="0"/>
              </a:spcBef>
            </a:pPr>
            <a:r>
              <a:rPr lang="en-US" sz="2000" dirty="0" err="1" smtClean="0"/>
              <a:t>Aufgrund</a:t>
            </a:r>
            <a:r>
              <a:rPr lang="en-US" sz="2000" dirty="0" smtClean="0"/>
              <a:t> seiner </a:t>
            </a:r>
            <a:r>
              <a:rPr lang="en-US" sz="2000" u="sng" dirty="0" smtClean="0"/>
              <a:t>3 </a:t>
            </a:r>
            <a:r>
              <a:rPr lang="en-US" sz="2000" u="sng" dirty="0" err="1" smtClean="0"/>
              <a:t>Hydroxygruppen</a:t>
            </a:r>
            <a:r>
              <a:rPr lang="en-US" sz="2000" u="sng" dirty="0" smtClean="0"/>
              <a:t> </a:t>
            </a:r>
            <a:r>
              <a:rPr lang="en-US" sz="2000" dirty="0" smtClean="0"/>
              <a:t>( OH-</a:t>
            </a:r>
            <a:r>
              <a:rPr lang="en-US" sz="2000" dirty="0" err="1" smtClean="0"/>
              <a:t>Gruppen</a:t>
            </a:r>
            <a:r>
              <a:rPr lang="en-US" sz="2000" dirty="0" smtClean="0"/>
              <a:t> ) </a:t>
            </a:r>
            <a:r>
              <a:rPr lang="en-US" sz="2000" dirty="0" err="1" smtClean="0"/>
              <a:t>handelt</a:t>
            </a:r>
            <a:r>
              <a:rPr lang="en-US" sz="2000" dirty="0" smtClean="0"/>
              <a:t> </a:t>
            </a:r>
            <a:r>
              <a:rPr lang="en-US" sz="2000" dirty="0" err="1" smtClean="0"/>
              <a:t>es</a:t>
            </a:r>
            <a:r>
              <a:rPr lang="en-US" sz="2000" dirty="0" smtClean="0"/>
              <a:t> </a:t>
            </a:r>
            <a:r>
              <a:rPr lang="en-US" sz="2000" dirty="0" err="1" smtClean="0"/>
              <a:t>sich</a:t>
            </a:r>
            <a:r>
              <a:rPr lang="en-US" sz="2000" dirty="0" smtClean="0"/>
              <a:t> um </a:t>
            </a:r>
            <a:r>
              <a:rPr lang="en-US" sz="2000" dirty="0" err="1" smtClean="0"/>
              <a:t>einen</a:t>
            </a:r>
            <a:r>
              <a:rPr lang="en-US" sz="2000" dirty="0" smtClean="0"/>
              <a:t> </a:t>
            </a:r>
            <a:r>
              <a:rPr lang="en-US" sz="2000" u="sng" dirty="0" err="1" smtClean="0"/>
              <a:t>dreiwertigen</a:t>
            </a:r>
            <a:r>
              <a:rPr lang="en-US" sz="2000" u="sng" dirty="0" smtClean="0"/>
              <a:t> </a:t>
            </a:r>
            <a:r>
              <a:rPr lang="en-US" sz="2000" u="sng" dirty="0" err="1" smtClean="0"/>
              <a:t>Alkohol</a:t>
            </a:r>
            <a:endParaRPr lang="en-US" sz="2000" u="sng" dirty="0" smtClean="0"/>
          </a:p>
          <a:p>
            <a:pPr>
              <a:spcBef>
                <a:spcPts val="0"/>
              </a:spcBef>
            </a:pPr>
            <a:endParaRPr lang="en-US" sz="800" u="sng" dirty="0" smtClean="0"/>
          </a:p>
          <a:p>
            <a:pPr>
              <a:spcBef>
                <a:spcPts val="0"/>
              </a:spcBef>
            </a:pPr>
            <a:r>
              <a:rPr lang="en-US" sz="2000" dirty="0" err="1" smtClean="0"/>
              <a:t>Bei</a:t>
            </a:r>
            <a:r>
              <a:rPr lang="en-US" sz="2000" dirty="0" smtClean="0"/>
              <a:t> “</a:t>
            </a:r>
            <a:r>
              <a:rPr lang="en-US" sz="2000" u="sng" dirty="0" smtClean="0"/>
              <a:t>Glycerin</a:t>
            </a:r>
            <a:r>
              <a:rPr lang="en-US" sz="2000" dirty="0" smtClean="0"/>
              <a:t>” </a:t>
            </a:r>
            <a:r>
              <a:rPr lang="en-US" sz="2000" dirty="0" err="1" smtClean="0"/>
              <a:t>handelt</a:t>
            </a:r>
            <a:r>
              <a:rPr lang="en-US" sz="2000" dirty="0" smtClean="0"/>
              <a:t> </a:t>
            </a:r>
            <a:r>
              <a:rPr lang="en-US" sz="2000" dirty="0" err="1" smtClean="0"/>
              <a:t>es</a:t>
            </a:r>
            <a:r>
              <a:rPr lang="en-US" sz="2000" dirty="0" smtClean="0"/>
              <a:t> </a:t>
            </a:r>
            <a:r>
              <a:rPr lang="en-US" sz="2000" dirty="0" err="1" smtClean="0"/>
              <a:t>sich</a:t>
            </a:r>
            <a:r>
              <a:rPr lang="en-US" sz="2000" dirty="0" smtClean="0"/>
              <a:t> um </a:t>
            </a:r>
            <a:r>
              <a:rPr lang="en-US" sz="2000" dirty="0" err="1" smtClean="0"/>
              <a:t>einen</a:t>
            </a:r>
            <a:r>
              <a:rPr lang="en-US" sz="2000" dirty="0" smtClean="0"/>
              <a:t> </a:t>
            </a:r>
            <a:r>
              <a:rPr lang="en-US" sz="2000" u="sng" dirty="0" err="1" smtClean="0"/>
              <a:t>Trivialnamen</a:t>
            </a:r>
            <a:endParaRPr lang="en-US" sz="2000" u="sng" dirty="0" smtClean="0"/>
          </a:p>
          <a:p>
            <a:pPr>
              <a:spcBef>
                <a:spcPts val="0"/>
              </a:spcBef>
            </a:pPr>
            <a:endParaRPr lang="en-US" sz="800" u="sng" dirty="0" smtClean="0"/>
          </a:p>
          <a:p>
            <a:pPr>
              <a:spcBef>
                <a:spcPts val="0"/>
              </a:spcBef>
            </a:pPr>
            <a:r>
              <a:rPr lang="en-US" sz="2000" dirty="0" err="1" smtClean="0"/>
              <a:t>Systematisch</a:t>
            </a:r>
            <a:r>
              <a:rPr lang="en-US" sz="2000" dirty="0" smtClean="0"/>
              <a:t> </a:t>
            </a:r>
            <a:r>
              <a:rPr lang="en-US" sz="2000" dirty="0" err="1" smtClean="0"/>
              <a:t>wird</a:t>
            </a:r>
            <a:r>
              <a:rPr lang="en-US" sz="2000" dirty="0" smtClean="0"/>
              <a:t> Glycerin </a:t>
            </a:r>
            <a:r>
              <a:rPr lang="en-US" sz="2000" dirty="0" err="1" smtClean="0"/>
              <a:t>als</a:t>
            </a:r>
            <a:r>
              <a:rPr lang="en-US" sz="2000" dirty="0" smtClean="0"/>
              <a:t> </a:t>
            </a:r>
            <a:r>
              <a:rPr lang="en-US" sz="2000" u="sng" dirty="0"/>
              <a:t>Propan-1,2,3-</a:t>
            </a:r>
            <a:r>
              <a:rPr lang="en-US" sz="2000" u="sng" dirty="0" smtClean="0"/>
              <a:t>triol </a:t>
            </a:r>
            <a:r>
              <a:rPr lang="en-US" sz="2000" dirty="0" err="1" smtClean="0"/>
              <a:t>bezeichnet</a:t>
            </a:r>
            <a:endParaRPr lang="en-US" sz="2000" dirty="0" smtClean="0"/>
          </a:p>
          <a:p>
            <a:pPr>
              <a:spcBef>
                <a:spcPts val="0"/>
              </a:spcBef>
            </a:pPr>
            <a:endParaRPr lang="en-US" sz="800" dirty="0"/>
          </a:p>
          <a:p>
            <a:pPr>
              <a:spcBef>
                <a:spcPts val="0"/>
              </a:spcBef>
            </a:pPr>
            <a:r>
              <a:rPr lang="en-US" sz="2000" dirty="0" err="1" smtClean="0"/>
              <a:t>Propantriol</a:t>
            </a:r>
            <a:r>
              <a:rPr lang="en-US" sz="2000" dirty="0" smtClean="0"/>
              <a:t> </a:t>
            </a:r>
            <a:r>
              <a:rPr lang="en-US" sz="2000" dirty="0" err="1" smtClean="0"/>
              <a:t>ist</a:t>
            </a:r>
            <a:r>
              <a:rPr lang="en-US" sz="2000" dirty="0" smtClean="0"/>
              <a:t> der </a:t>
            </a:r>
            <a:r>
              <a:rPr lang="en-US" sz="2000" dirty="0" err="1" smtClean="0"/>
              <a:t>einfachste</a:t>
            </a:r>
            <a:r>
              <a:rPr lang="en-US" sz="2000" dirty="0" smtClean="0"/>
              <a:t> </a:t>
            </a:r>
            <a:r>
              <a:rPr lang="en-US" sz="2000" dirty="0" err="1" smtClean="0"/>
              <a:t>dreiwertige</a:t>
            </a:r>
            <a:r>
              <a:rPr lang="en-US" sz="2000" dirty="0" smtClean="0"/>
              <a:t> </a:t>
            </a:r>
            <a:r>
              <a:rPr lang="en-US" sz="2000" dirty="0" err="1" smtClean="0"/>
              <a:t>Alkohol</a:t>
            </a:r>
            <a:endParaRPr lang="en-US" sz="2000" dirty="0"/>
          </a:p>
        </p:txBody>
      </p:sp>
      <p:pic>
        <p:nvPicPr>
          <p:cNvPr id="3" name="Picture 2" descr="IMG_4811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6" t="25032" r="67053" b="28297"/>
          <a:stretch/>
        </p:blipFill>
        <p:spPr>
          <a:xfrm>
            <a:off x="671161" y="1870476"/>
            <a:ext cx="2804297" cy="3376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9825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2" y="-187960"/>
            <a:ext cx="7583487" cy="1044388"/>
          </a:xfrm>
        </p:spPr>
        <p:txBody>
          <a:bodyPr/>
          <a:lstStyle/>
          <a:p>
            <a:pPr algn="ctr"/>
            <a:r>
              <a:rPr lang="en-US" dirty="0" smtClean="0"/>
              <a:t>Was </a:t>
            </a:r>
            <a:r>
              <a:rPr lang="en-US" dirty="0" err="1" smtClean="0"/>
              <a:t>sind</a:t>
            </a:r>
            <a:r>
              <a:rPr lang="en-US" dirty="0" smtClean="0"/>
              <a:t> Ester?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47040" y="1039311"/>
            <a:ext cx="8442960" cy="5270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2575" indent="-282575" algn="l" defTabSz="914400" rtl="0" eaLnBrk="1" latinLnBrk="0" hangingPunct="1">
              <a:spcBef>
                <a:spcPts val="2000"/>
              </a:spcBef>
              <a:buFont typeface="Wingdings 2" pitchFamily="18" charset="2"/>
              <a:buChar char="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77850" indent="-2952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6042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143000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42557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711325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0002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2290763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25717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en-US" sz="2000" dirty="0" smtClean="0"/>
          </a:p>
          <a:p>
            <a:pPr marL="0" indent="0" algn="ctr">
              <a:spcBef>
                <a:spcPts val="0"/>
              </a:spcBef>
              <a:buNone/>
            </a:pPr>
            <a:r>
              <a:rPr lang="en-US" sz="3200" dirty="0" smtClean="0"/>
              <a:t>Definition</a:t>
            </a:r>
          </a:p>
          <a:p>
            <a:pPr marL="0" indent="0" algn="ctr">
              <a:spcBef>
                <a:spcPts val="0"/>
              </a:spcBef>
              <a:buNone/>
            </a:pPr>
            <a:endParaRPr lang="en-US" sz="1200" dirty="0"/>
          </a:p>
          <a:p>
            <a:pPr marL="0" indent="0" algn="ctr">
              <a:spcBef>
                <a:spcPts val="0"/>
              </a:spcBef>
              <a:buNone/>
            </a:pPr>
            <a:r>
              <a:rPr lang="en-US" sz="2400" dirty="0" err="1"/>
              <a:t>W</a:t>
            </a:r>
            <a:r>
              <a:rPr lang="en-US" sz="2400" dirty="0" err="1" smtClean="0"/>
              <a:t>enn</a:t>
            </a:r>
            <a:r>
              <a:rPr lang="en-US" sz="2400" dirty="0" smtClean="0"/>
              <a:t> </a:t>
            </a:r>
            <a:r>
              <a:rPr lang="en-US" sz="2400" dirty="0" err="1" smtClean="0"/>
              <a:t>ein</a:t>
            </a:r>
            <a:r>
              <a:rPr lang="en-US" sz="2400" dirty="0" smtClean="0"/>
              <a:t> </a:t>
            </a:r>
            <a:r>
              <a:rPr lang="en-US" sz="2400" dirty="0" err="1" smtClean="0"/>
              <a:t>Alkohol</a:t>
            </a:r>
            <a:r>
              <a:rPr lang="en-US" sz="2400" dirty="0" smtClean="0"/>
              <a:t> </a:t>
            </a:r>
            <a:r>
              <a:rPr lang="en-US" sz="2400" dirty="0" err="1" smtClean="0"/>
              <a:t>mit</a:t>
            </a:r>
            <a:r>
              <a:rPr lang="en-US" sz="2400" dirty="0" smtClean="0"/>
              <a:t> </a:t>
            </a:r>
            <a:r>
              <a:rPr lang="en-US" sz="2400" dirty="0" err="1" smtClean="0"/>
              <a:t>einer</a:t>
            </a:r>
            <a:r>
              <a:rPr lang="en-US" sz="2400" dirty="0" smtClean="0"/>
              <a:t> </a:t>
            </a:r>
            <a:r>
              <a:rPr lang="en-US" sz="2400" dirty="0" err="1" smtClean="0"/>
              <a:t>Säure</a:t>
            </a:r>
            <a:r>
              <a:rPr lang="en-US" sz="2400" dirty="0" smtClean="0"/>
              <a:t> </a:t>
            </a:r>
            <a:r>
              <a:rPr lang="en-US" sz="2400" dirty="0" err="1" smtClean="0"/>
              <a:t>unter</a:t>
            </a:r>
            <a:r>
              <a:rPr lang="en-US" sz="2400" dirty="0" smtClean="0"/>
              <a:t> </a:t>
            </a:r>
            <a:r>
              <a:rPr lang="en-US" sz="2400" dirty="0" err="1" smtClean="0"/>
              <a:t>abspaltung</a:t>
            </a:r>
            <a:r>
              <a:rPr lang="en-US" sz="2400" dirty="0" smtClean="0"/>
              <a:t> von </a:t>
            </a:r>
            <a:r>
              <a:rPr lang="en-US" sz="2400" dirty="0" err="1" smtClean="0"/>
              <a:t>Wasser</a:t>
            </a:r>
            <a:r>
              <a:rPr lang="en-US" sz="2400" dirty="0" smtClean="0"/>
              <a:t> </a:t>
            </a:r>
            <a:r>
              <a:rPr lang="en-US" sz="2400" dirty="0" err="1" smtClean="0"/>
              <a:t>reagiert</a:t>
            </a:r>
            <a:r>
              <a:rPr lang="en-US" sz="2400" dirty="0"/>
              <a:t> </a:t>
            </a:r>
            <a:r>
              <a:rPr lang="en-US" sz="2400" dirty="0" err="1" smtClean="0"/>
              <a:t>entsteht</a:t>
            </a:r>
            <a:r>
              <a:rPr lang="en-US" sz="2400" dirty="0" smtClean="0"/>
              <a:t> </a:t>
            </a:r>
            <a:r>
              <a:rPr lang="en-US" sz="2400" dirty="0" err="1" smtClean="0"/>
              <a:t>ein</a:t>
            </a:r>
            <a:r>
              <a:rPr lang="en-US" sz="2400" dirty="0" smtClean="0"/>
              <a:t> Ester.</a:t>
            </a:r>
          </a:p>
          <a:p>
            <a:pPr marL="0" indent="0" algn="ctr">
              <a:spcBef>
                <a:spcPts val="0"/>
              </a:spcBef>
              <a:buNone/>
            </a:pPr>
            <a:endParaRPr lang="en-US" sz="2400" dirty="0"/>
          </a:p>
          <a:p>
            <a:pPr marL="0" indent="0" algn="ctr">
              <a:spcBef>
                <a:spcPts val="0"/>
              </a:spcBef>
              <a:buNone/>
            </a:pPr>
            <a:endParaRPr lang="en-US" sz="2400" dirty="0"/>
          </a:p>
        </p:txBody>
      </p:sp>
      <p:pic>
        <p:nvPicPr>
          <p:cNvPr id="3" name="Picture 2" descr="200px-Ester_Teil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778" y="3201844"/>
            <a:ext cx="5018886" cy="281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5351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2" y="-187960"/>
            <a:ext cx="7583487" cy="1044388"/>
          </a:xfrm>
        </p:spPr>
        <p:txBody>
          <a:bodyPr/>
          <a:lstStyle/>
          <a:p>
            <a:pPr algn="ctr"/>
            <a:r>
              <a:rPr lang="en-US" dirty="0" err="1" smtClean="0"/>
              <a:t>Bildung</a:t>
            </a:r>
            <a:r>
              <a:rPr lang="en-US" dirty="0" smtClean="0"/>
              <a:t> von </a:t>
            </a:r>
            <a:r>
              <a:rPr lang="en-US" dirty="0" err="1" smtClean="0"/>
              <a:t>Fetten</a:t>
            </a:r>
            <a:endParaRPr lang="en-US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779461" y="856428"/>
            <a:ext cx="7583487" cy="5270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2575" indent="-282575" algn="l" defTabSz="914400" rtl="0" eaLnBrk="1" latinLnBrk="0" hangingPunct="1">
              <a:spcBef>
                <a:spcPts val="2000"/>
              </a:spcBef>
              <a:buFont typeface="Wingdings 2" pitchFamily="18" charset="2"/>
              <a:buChar char="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77850" indent="-2952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6042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143000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42557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711325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0002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2290763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25717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endParaRPr lang="en-US" sz="2400" dirty="0" smtClean="0"/>
          </a:p>
          <a:p>
            <a:pPr marL="0" indent="0" algn="ctr">
              <a:spcBef>
                <a:spcPts val="0"/>
              </a:spcBef>
              <a:buNone/>
            </a:pPr>
            <a:r>
              <a:rPr lang="en-US" sz="2400" dirty="0" err="1"/>
              <a:t>Fette</a:t>
            </a:r>
            <a:r>
              <a:rPr lang="en-US" sz="2400" dirty="0"/>
              <a:t> </a:t>
            </a:r>
            <a:r>
              <a:rPr lang="en-US" sz="2400" dirty="0" err="1"/>
              <a:t>sind</a:t>
            </a:r>
            <a:r>
              <a:rPr lang="en-US" sz="2400" dirty="0"/>
              <a:t> </a:t>
            </a:r>
            <a:r>
              <a:rPr lang="en-US" sz="2400" dirty="0" err="1"/>
              <a:t>ein</a:t>
            </a:r>
            <a:r>
              <a:rPr lang="en-US" sz="2400" dirty="0"/>
              <a:t> </a:t>
            </a:r>
            <a:r>
              <a:rPr lang="en-US" sz="2400" dirty="0" err="1"/>
              <a:t>Gemisch</a:t>
            </a:r>
            <a:r>
              <a:rPr lang="en-US" sz="2400" dirty="0"/>
              <a:t> </a:t>
            </a:r>
            <a:r>
              <a:rPr lang="en-US" sz="2400" dirty="0" err="1"/>
              <a:t>aus</a:t>
            </a:r>
            <a:r>
              <a:rPr lang="en-US" sz="2400" dirty="0"/>
              <a:t> </a:t>
            </a:r>
            <a:r>
              <a:rPr lang="en-US" sz="2400" dirty="0" err="1"/>
              <a:t>langkettigen</a:t>
            </a:r>
            <a:r>
              <a:rPr lang="en-US" sz="2400" dirty="0"/>
              <a:t> </a:t>
            </a:r>
            <a:r>
              <a:rPr lang="en-US" sz="2400" u="sng" dirty="0" err="1"/>
              <a:t>Carbonsäuren</a:t>
            </a:r>
            <a:r>
              <a:rPr lang="en-US" sz="2400" dirty="0"/>
              <a:t>, die </a:t>
            </a:r>
            <a:r>
              <a:rPr lang="en-US" sz="2400" dirty="0" err="1"/>
              <a:t>mit</a:t>
            </a:r>
            <a:r>
              <a:rPr lang="en-US" sz="2400" dirty="0"/>
              <a:t> </a:t>
            </a:r>
            <a:r>
              <a:rPr lang="en-US" sz="2400" u="sng" dirty="0"/>
              <a:t>Glycerin</a:t>
            </a:r>
            <a:r>
              <a:rPr lang="en-US" sz="2400" dirty="0"/>
              <a:t> </a:t>
            </a:r>
            <a:r>
              <a:rPr lang="en-US" sz="2400" dirty="0" err="1"/>
              <a:t>einen</a:t>
            </a:r>
            <a:r>
              <a:rPr lang="en-US" sz="2400" dirty="0"/>
              <a:t> </a:t>
            </a:r>
            <a:r>
              <a:rPr lang="en-US" sz="2400" u="sng" dirty="0" err="1"/>
              <a:t>Triester</a:t>
            </a:r>
            <a:r>
              <a:rPr lang="en-US" sz="2400" dirty="0"/>
              <a:t> </a:t>
            </a:r>
            <a:r>
              <a:rPr lang="en-US" sz="2400" dirty="0" err="1"/>
              <a:t>bilden</a:t>
            </a:r>
            <a:r>
              <a:rPr lang="en-US" sz="2400" dirty="0"/>
              <a:t> </a:t>
            </a:r>
            <a:endParaRPr lang="en-US" sz="2400" dirty="0" smtClean="0"/>
          </a:p>
          <a:p>
            <a:pPr marL="0" indent="0" algn="ctr">
              <a:spcBef>
                <a:spcPts val="0"/>
              </a:spcBef>
              <a:buNone/>
            </a:pPr>
            <a:endParaRPr lang="en-US" sz="24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 smtClean="0"/>
              <a:t>		</a:t>
            </a:r>
          </a:p>
          <a:p>
            <a:pPr marL="0" indent="0">
              <a:spcBef>
                <a:spcPts val="0"/>
              </a:spcBef>
              <a:buNone/>
            </a:pPr>
            <a:endParaRPr lang="en-US" sz="2000" dirty="0" smtClean="0"/>
          </a:p>
          <a:p>
            <a:pPr marL="0" indent="0">
              <a:spcBef>
                <a:spcPts val="0"/>
              </a:spcBef>
              <a:buNone/>
            </a:pPr>
            <a:endParaRPr lang="en-US" sz="2000" dirty="0" smtClean="0"/>
          </a:p>
          <a:p>
            <a:pPr marL="0" indent="0">
              <a:spcBef>
                <a:spcPts val="0"/>
              </a:spcBef>
              <a:buNone/>
            </a:pPr>
            <a:endParaRPr lang="en-US" sz="2000" dirty="0" smtClean="0"/>
          </a:p>
          <a:p>
            <a:pPr marL="0" indent="0">
              <a:spcBef>
                <a:spcPts val="0"/>
              </a:spcBef>
              <a:buNone/>
            </a:pPr>
            <a:endParaRPr lang="en-US" sz="2000" dirty="0" smtClean="0"/>
          </a:p>
          <a:p>
            <a:pPr marL="0" indent="0">
              <a:spcBef>
                <a:spcPts val="0"/>
              </a:spcBef>
              <a:buNone/>
            </a:pPr>
            <a:endParaRPr lang="en-US" sz="2000" dirty="0" smtClean="0"/>
          </a:p>
          <a:p>
            <a:pPr marL="0" indent="0">
              <a:spcBef>
                <a:spcPts val="0"/>
              </a:spcBef>
              <a:buNone/>
            </a:pPr>
            <a:endParaRPr lang="en-US" sz="2000" dirty="0" smtClean="0"/>
          </a:p>
          <a:p>
            <a:pPr marL="0" indent="0">
              <a:spcBef>
                <a:spcPts val="0"/>
              </a:spcBef>
              <a:buNone/>
            </a:pPr>
            <a:endParaRPr lang="en-US" sz="2000" dirty="0" smtClean="0"/>
          </a:p>
          <a:p>
            <a:pPr marL="0" indent="0">
              <a:spcBef>
                <a:spcPts val="0"/>
              </a:spcBef>
              <a:buNone/>
            </a:pPr>
            <a:endParaRPr lang="en-US" sz="2000" dirty="0" smtClean="0"/>
          </a:p>
        </p:txBody>
      </p:sp>
      <p:pic>
        <p:nvPicPr>
          <p:cNvPr id="3" name="Picture 2" descr="IMG_4826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6" t="14631" r="4819" b="40474"/>
          <a:stretch/>
        </p:blipFill>
        <p:spPr>
          <a:xfrm>
            <a:off x="521811" y="2579287"/>
            <a:ext cx="8181604" cy="2736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2313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2" y="-187960"/>
            <a:ext cx="7583487" cy="1044388"/>
          </a:xfrm>
        </p:spPr>
        <p:txBody>
          <a:bodyPr/>
          <a:lstStyle/>
          <a:p>
            <a:pPr algn="ctr"/>
            <a:r>
              <a:rPr lang="en-US" dirty="0" smtClean="0"/>
              <a:t>Was </a:t>
            </a:r>
            <a:r>
              <a:rPr lang="en-US" dirty="0" err="1" smtClean="0"/>
              <a:t>ist</a:t>
            </a:r>
            <a:r>
              <a:rPr lang="en-US" dirty="0" smtClean="0"/>
              <a:t> Methanol?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564068" y="1039311"/>
            <a:ext cx="5325932" cy="5270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2575" indent="-282575" algn="l" defTabSz="914400" rtl="0" eaLnBrk="1" latinLnBrk="0" hangingPunct="1">
              <a:spcBef>
                <a:spcPts val="2000"/>
              </a:spcBef>
              <a:buFont typeface="Wingdings 2" pitchFamily="18" charset="2"/>
              <a:buChar char="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77850" indent="-2952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6042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143000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42557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711325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0002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2290763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25717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en-US" sz="2000" dirty="0" smtClean="0"/>
          </a:p>
          <a:p>
            <a:pPr marL="0" indent="0">
              <a:spcBef>
                <a:spcPts val="0"/>
              </a:spcBef>
              <a:buNone/>
            </a:pPr>
            <a:endParaRPr lang="en-US" sz="2000" dirty="0"/>
          </a:p>
          <a:p>
            <a:pPr marL="0" indent="0">
              <a:spcBef>
                <a:spcPts val="0"/>
              </a:spcBef>
              <a:buNone/>
            </a:pPr>
            <a:endParaRPr lang="en-US" sz="2000" dirty="0" smtClean="0"/>
          </a:p>
          <a:p>
            <a:pPr marL="0" indent="0">
              <a:spcBef>
                <a:spcPts val="0"/>
              </a:spcBef>
              <a:buNone/>
            </a:pPr>
            <a:endParaRPr lang="en-US" sz="2000" dirty="0" smtClean="0"/>
          </a:p>
          <a:p>
            <a:pPr>
              <a:spcBef>
                <a:spcPts val="0"/>
              </a:spcBef>
            </a:pPr>
            <a:r>
              <a:rPr lang="en-US" sz="2000" dirty="0" smtClean="0"/>
              <a:t>Methanol </a:t>
            </a:r>
            <a:r>
              <a:rPr lang="en-US" sz="2000" dirty="0" err="1" smtClean="0"/>
              <a:t>gehört</a:t>
            </a:r>
            <a:r>
              <a:rPr lang="en-US" sz="2000" dirty="0" smtClean="0"/>
              <a:t> </a:t>
            </a:r>
            <a:r>
              <a:rPr lang="en-US" sz="2000" dirty="0" err="1" smtClean="0"/>
              <a:t>wie</a:t>
            </a:r>
            <a:r>
              <a:rPr lang="en-US" sz="2000" dirty="0" smtClean="0"/>
              <a:t> Glycerin </a:t>
            </a:r>
            <a:r>
              <a:rPr lang="en-US" sz="2000" dirty="0" err="1" smtClean="0"/>
              <a:t>zu</a:t>
            </a:r>
            <a:r>
              <a:rPr lang="en-US" sz="2000" dirty="0" smtClean="0"/>
              <a:t> der </a:t>
            </a:r>
            <a:r>
              <a:rPr lang="en-US" sz="2000" dirty="0" err="1" smtClean="0"/>
              <a:t>Gruppe</a:t>
            </a:r>
            <a:r>
              <a:rPr lang="en-US" sz="2000" dirty="0" smtClean="0"/>
              <a:t> der </a:t>
            </a:r>
            <a:r>
              <a:rPr lang="en-US" sz="2000" dirty="0" err="1" smtClean="0"/>
              <a:t>Alkohole</a:t>
            </a:r>
            <a:endParaRPr lang="en-US" sz="2000" dirty="0" smtClean="0"/>
          </a:p>
          <a:p>
            <a:pPr>
              <a:spcBef>
                <a:spcPts val="0"/>
              </a:spcBef>
            </a:pPr>
            <a:endParaRPr lang="en-US" sz="800" dirty="0"/>
          </a:p>
          <a:p>
            <a:pPr>
              <a:spcBef>
                <a:spcPts val="0"/>
              </a:spcBef>
            </a:pPr>
            <a:r>
              <a:rPr lang="en-US" sz="2000" dirty="0" err="1" smtClean="0"/>
              <a:t>Er</a:t>
            </a:r>
            <a:r>
              <a:rPr lang="en-US" sz="2000" dirty="0" smtClean="0"/>
              <a:t> </a:t>
            </a:r>
            <a:r>
              <a:rPr lang="en-US" sz="2000" dirty="0" err="1" smtClean="0"/>
              <a:t>ist</a:t>
            </a:r>
            <a:r>
              <a:rPr lang="en-US" sz="2000" dirty="0" smtClean="0"/>
              <a:t> der </a:t>
            </a:r>
            <a:r>
              <a:rPr lang="en-US" sz="2000" dirty="0" err="1" smtClean="0"/>
              <a:t>einfachste</a:t>
            </a:r>
            <a:r>
              <a:rPr lang="en-US" sz="2000" dirty="0" smtClean="0"/>
              <a:t> </a:t>
            </a:r>
            <a:r>
              <a:rPr lang="en-US" sz="2000" dirty="0" err="1" smtClean="0"/>
              <a:t>Alkohol</a:t>
            </a:r>
            <a:endParaRPr lang="en-US" sz="2000" dirty="0" smtClean="0"/>
          </a:p>
          <a:p>
            <a:pPr>
              <a:spcBef>
                <a:spcPts val="0"/>
              </a:spcBef>
            </a:pPr>
            <a:endParaRPr lang="en-US" sz="800" dirty="0" smtClean="0"/>
          </a:p>
          <a:p>
            <a:pPr>
              <a:spcBef>
                <a:spcPts val="0"/>
              </a:spcBef>
            </a:pPr>
            <a:r>
              <a:rPr lang="en-US" sz="2000" dirty="0" smtClean="0"/>
              <a:t>Methanol </a:t>
            </a:r>
            <a:r>
              <a:rPr lang="en-US" sz="2000" dirty="0" err="1" smtClean="0"/>
              <a:t>lässt</a:t>
            </a:r>
            <a:r>
              <a:rPr lang="en-US" sz="2000" dirty="0" smtClean="0"/>
              <a:t> </a:t>
            </a:r>
            <a:r>
              <a:rPr lang="en-US" sz="2000" dirty="0" err="1" smtClean="0"/>
              <a:t>sich</a:t>
            </a:r>
            <a:r>
              <a:rPr lang="en-US" sz="2000" dirty="0" smtClean="0"/>
              <a:t> in </a:t>
            </a:r>
            <a:r>
              <a:rPr lang="en-US" sz="2000" dirty="0" err="1" smtClean="0"/>
              <a:t>jedem</a:t>
            </a:r>
            <a:r>
              <a:rPr lang="en-US" sz="2000" dirty="0" smtClean="0"/>
              <a:t> </a:t>
            </a:r>
            <a:r>
              <a:rPr lang="en-US" sz="2000" dirty="0" err="1" smtClean="0"/>
              <a:t>Verhältnis</a:t>
            </a:r>
            <a:r>
              <a:rPr lang="en-US" sz="2000" dirty="0" smtClean="0"/>
              <a:t> in </a:t>
            </a:r>
            <a:r>
              <a:rPr lang="en-US" sz="2000" dirty="0" err="1" smtClean="0"/>
              <a:t>Wasser</a:t>
            </a:r>
            <a:r>
              <a:rPr lang="en-US" sz="2000" dirty="0" smtClean="0"/>
              <a:t> </a:t>
            </a:r>
            <a:r>
              <a:rPr lang="en-US" sz="2000" dirty="0" err="1" smtClean="0"/>
              <a:t>lösen</a:t>
            </a:r>
            <a:endParaRPr lang="en-US" sz="2000" dirty="0" smtClean="0"/>
          </a:p>
        </p:txBody>
      </p:sp>
      <p:pic>
        <p:nvPicPr>
          <p:cNvPr id="5" name="Picture 4" descr="Methanol_structure_simpl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88" y="1965788"/>
            <a:ext cx="3291580" cy="250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1661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-68132"/>
            <a:ext cx="7583487" cy="1044388"/>
          </a:xfrm>
        </p:spPr>
        <p:txBody>
          <a:bodyPr/>
          <a:lstStyle/>
          <a:p>
            <a:pPr algn="ctr"/>
            <a:r>
              <a:rPr lang="en-US" dirty="0" err="1" smtClean="0"/>
              <a:t>Ablauf</a:t>
            </a:r>
            <a:r>
              <a:rPr lang="en-US" dirty="0" smtClean="0"/>
              <a:t> </a:t>
            </a:r>
            <a:r>
              <a:rPr lang="en-US" dirty="0" err="1" smtClean="0"/>
              <a:t>einer</a:t>
            </a:r>
            <a:r>
              <a:rPr lang="en-US" dirty="0" smtClean="0"/>
              <a:t> </a:t>
            </a:r>
            <a:r>
              <a:rPr lang="en-US" dirty="0" err="1" smtClean="0"/>
              <a:t>Umesterung</a:t>
            </a:r>
            <a:endParaRPr lang="en-US" dirty="0"/>
          </a:p>
        </p:txBody>
      </p:sp>
      <p:pic>
        <p:nvPicPr>
          <p:cNvPr id="7" name="Picture 6" descr="583px-Transesterification_FAME.svg cop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09" y="1630045"/>
            <a:ext cx="8357871" cy="216473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10209" y="4251345"/>
            <a:ext cx="83578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 </a:t>
            </a:r>
            <a:r>
              <a:rPr lang="en-US" sz="2800" dirty="0" err="1" smtClean="0"/>
              <a:t>Rapsöl</a:t>
            </a:r>
            <a:r>
              <a:rPr lang="en-US" sz="3600" dirty="0" smtClean="0"/>
              <a:t>	+ </a:t>
            </a:r>
            <a:r>
              <a:rPr lang="en-US" sz="2800" dirty="0" smtClean="0"/>
              <a:t>Methanol ----&gt; Glycerin + </a:t>
            </a:r>
            <a:r>
              <a:rPr lang="en-US" sz="2800" dirty="0" err="1" smtClean="0"/>
              <a:t>Rapsmethyl</a:t>
            </a:r>
            <a:endParaRPr lang="en-US" sz="2800" dirty="0" smtClean="0"/>
          </a:p>
          <a:p>
            <a:r>
              <a:rPr lang="en-US" sz="2800" dirty="0"/>
              <a:t>	</a:t>
            </a:r>
            <a:r>
              <a:rPr lang="en-US" sz="2800" dirty="0" smtClean="0"/>
              <a:t>				                     ester</a:t>
            </a:r>
            <a:endParaRPr 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4185920" y="4238467"/>
            <a:ext cx="6320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NaOH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1035092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2" y="-187960"/>
            <a:ext cx="7583487" cy="1044388"/>
          </a:xfrm>
        </p:spPr>
        <p:txBody>
          <a:bodyPr/>
          <a:lstStyle/>
          <a:p>
            <a:pPr algn="ctr"/>
            <a:r>
              <a:rPr lang="en-US" dirty="0" err="1" smtClean="0"/>
              <a:t>Warum</a:t>
            </a:r>
            <a:r>
              <a:rPr lang="en-US" dirty="0" smtClean="0"/>
              <a:t> </a:t>
            </a:r>
            <a:r>
              <a:rPr lang="en-US" dirty="0" err="1" smtClean="0"/>
              <a:t>wird</a:t>
            </a:r>
            <a:r>
              <a:rPr lang="en-US" dirty="0" smtClean="0"/>
              <a:t> </a:t>
            </a:r>
            <a:r>
              <a:rPr lang="en-US" dirty="0" err="1" smtClean="0"/>
              <a:t>NaOH</a:t>
            </a:r>
            <a:r>
              <a:rPr lang="en-US" dirty="0" smtClean="0"/>
              <a:t> </a:t>
            </a:r>
            <a:r>
              <a:rPr lang="en-US" dirty="0" err="1" smtClean="0"/>
              <a:t>benötigt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47040" y="1039311"/>
            <a:ext cx="8442960" cy="5270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2575" indent="-282575" algn="l" defTabSz="914400" rtl="0" eaLnBrk="1" latinLnBrk="0" hangingPunct="1">
              <a:spcBef>
                <a:spcPts val="2000"/>
              </a:spcBef>
              <a:buFont typeface="Wingdings 2" pitchFamily="18" charset="2"/>
              <a:buChar char="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77850" indent="-2952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6042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143000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42557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711325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0002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2290763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25717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en-US" sz="2000" dirty="0" smtClean="0"/>
          </a:p>
          <a:p>
            <a:pPr marL="0" indent="0">
              <a:spcBef>
                <a:spcPts val="0"/>
              </a:spcBef>
              <a:buNone/>
            </a:pPr>
            <a:endParaRPr lang="en-US" sz="2400" dirty="0" smtClean="0"/>
          </a:p>
          <a:p>
            <a:pPr marL="0" indent="0">
              <a:spcBef>
                <a:spcPts val="0"/>
              </a:spcBef>
              <a:buNone/>
            </a:pPr>
            <a:endParaRPr lang="en-US" sz="2400" dirty="0"/>
          </a:p>
          <a:p>
            <a:pPr marL="0" indent="0" algn="ctr">
              <a:spcBef>
                <a:spcPts val="0"/>
              </a:spcBef>
              <a:buNone/>
            </a:pPr>
            <a:r>
              <a:rPr lang="en-US" sz="2400" dirty="0" err="1" smtClean="0"/>
              <a:t>NaOH</a:t>
            </a:r>
            <a:r>
              <a:rPr lang="en-US" sz="2400" dirty="0" smtClean="0"/>
              <a:t> </a:t>
            </a:r>
            <a:r>
              <a:rPr lang="en-US" sz="2400" dirty="0" err="1" smtClean="0"/>
              <a:t>wird</a:t>
            </a:r>
            <a:r>
              <a:rPr lang="en-US" sz="2400" dirty="0" smtClean="0"/>
              <a:t> </a:t>
            </a:r>
            <a:r>
              <a:rPr lang="en-US" sz="2400" dirty="0" err="1" smtClean="0"/>
              <a:t>als</a:t>
            </a:r>
            <a:r>
              <a:rPr lang="en-US" sz="2400" dirty="0" smtClean="0"/>
              <a:t> </a:t>
            </a:r>
            <a:r>
              <a:rPr lang="en-US" sz="2400" u="sng" dirty="0" err="1" smtClean="0"/>
              <a:t>Katalysator</a:t>
            </a:r>
            <a:r>
              <a:rPr lang="en-US" sz="2400" dirty="0" smtClean="0"/>
              <a:t> </a:t>
            </a:r>
            <a:r>
              <a:rPr lang="en-US" sz="2400" dirty="0" err="1" smtClean="0"/>
              <a:t>eingesetzt</a:t>
            </a:r>
            <a:r>
              <a:rPr lang="en-US" sz="2400" dirty="0" smtClean="0"/>
              <a:t>.</a:t>
            </a:r>
          </a:p>
          <a:p>
            <a:pPr marL="0" indent="0" algn="ctr">
              <a:spcBef>
                <a:spcPts val="0"/>
              </a:spcBef>
              <a:buNone/>
            </a:pPr>
            <a:endParaRPr lang="en-US" sz="2400" dirty="0"/>
          </a:p>
          <a:p>
            <a:pPr marL="0" indent="0" algn="ctr">
              <a:spcBef>
                <a:spcPts val="0"/>
              </a:spcBef>
              <a:buNone/>
            </a:pPr>
            <a:r>
              <a:rPr lang="en-US" sz="2400" dirty="0" err="1" smtClean="0"/>
              <a:t>Katalysatoren</a:t>
            </a:r>
            <a:r>
              <a:rPr lang="en-US" sz="2400" dirty="0" smtClean="0"/>
              <a:t> </a:t>
            </a:r>
            <a:r>
              <a:rPr lang="en-US" sz="2400" dirty="0" err="1" smtClean="0"/>
              <a:t>haben</a:t>
            </a:r>
            <a:r>
              <a:rPr lang="en-US" sz="2400" dirty="0" smtClean="0"/>
              <a:t> die </a:t>
            </a:r>
            <a:r>
              <a:rPr lang="en-US" sz="2400" dirty="0" err="1" smtClean="0"/>
              <a:t>Aufgabe</a:t>
            </a:r>
            <a:r>
              <a:rPr lang="en-US" sz="2400" dirty="0" smtClean="0"/>
              <a:t> die </a:t>
            </a:r>
            <a:r>
              <a:rPr lang="en-US" sz="2400" dirty="0" err="1" smtClean="0"/>
              <a:t>Aktivierungsenergie</a:t>
            </a:r>
            <a:r>
              <a:rPr lang="en-US" sz="2400" dirty="0" smtClean="0"/>
              <a:t> </a:t>
            </a:r>
            <a:r>
              <a:rPr lang="en-US" sz="2400" dirty="0" err="1" smtClean="0"/>
              <a:t>einer</a:t>
            </a:r>
            <a:r>
              <a:rPr lang="en-US" sz="2400" dirty="0" smtClean="0"/>
              <a:t> </a:t>
            </a:r>
            <a:r>
              <a:rPr lang="en-US" sz="2400" dirty="0" err="1" smtClean="0"/>
              <a:t>Reaktion</a:t>
            </a:r>
            <a:r>
              <a:rPr lang="en-US" sz="2400" dirty="0" smtClean="0"/>
              <a:t> </a:t>
            </a:r>
            <a:r>
              <a:rPr lang="en-US" sz="2400" dirty="0" err="1" smtClean="0"/>
              <a:t>herabzustezten</a:t>
            </a:r>
            <a:r>
              <a:rPr lang="en-US" sz="2400" dirty="0" smtClean="0"/>
              <a:t> und </a:t>
            </a:r>
            <a:r>
              <a:rPr lang="en-US" sz="2400" dirty="0" err="1" smtClean="0"/>
              <a:t>sie</a:t>
            </a:r>
            <a:r>
              <a:rPr lang="en-US" sz="2400" dirty="0" smtClean="0"/>
              <a:t> </a:t>
            </a:r>
            <a:r>
              <a:rPr lang="en-US" sz="2400" dirty="0" err="1" smtClean="0"/>
              <a:t>somit</a:t>
            </a:r>
            <a:r>
              <a:rPr lang="en-US" sz="2400" dirty="0" smtClean="0"/>
              <a:t> </a:t>
            </a:r>
            <a:r>
              <a:rPr lang="en-US" sz="2400" dirty="0" err="1" smtClean="0"/>
              <a:t>einzuleiten</a:t>
            </a:r>
            <a:r>
              <a:rPr lang="en-US" sz="2400" dirty="0" smtClean="0"/>
              <a:t> </a:t>
            </a:r>
            <a:r>
              <a:rPr lang="en-US" sz="2400" dirty="0" err="1" smtClean="0"/>
              <a:t>bzw</a:t>
            </a:r>
            <a:r>
              <a:rPr lang="en-US" sz="2400" dirty="0" smtClean="0"/>
              <a:t>. </a:t>
            </a:r>
            <a:r>
              <a:rPr lang="en-US" sz="2400" dirty="0" err="1"/>
              <a:t>s</a:t>
            </a:r>
            <a:r>
              <a:rPr lang="en-US" sz="2400" dirty="0" err="1" smtClean="0"/>
              <a:t>chneller</a:t>
            </a:r>
            <a:r>
              <a:rPr lang="en-US" sz="2400" dirty="0" smtClean="0"/>
              <a:t> </a:t>
            </a:r>
            <a:r>
              <a:rPr lang="en-US" sz="2400" dirty="0" err="1" smtClean="0"/>
              <a:t>ablaufen</a:t>
            </a:r>
            <a:r>
              <a:rPr lang="en-US" sz="2400" dirty="0" smtClean="0"/>
              <a:t> </a:t>
            </a:r>
            <a:r>
              <a:rPr lang="en-US" sz="2400" dirty="0" err="1" smtClean="0"/>
              <a:t>zu</a:t>
            </a:r>
            <a:r>
              <a:rPr lang="en-US" sz="2400" dirty="0" smtClean="0"/>
              <a:t> </a:t>
            </a:r>
            <a:r>
              <a:rPr lang="en-US" sz="2400" dirty="0" err="1" smtClean="0"/>
              <a:t>lassen</a:t>
            </a:r>
            <a:r>
              <a:rPr lang="en-US" sz="2400" dirty="0" smtClean="0"/>
              <a:t>.</a:t>
            </a:r>
          </a:p>
          <a:p>
            <a:pPr marL="0" indent="0" algn="ctr">
              <a:spcBef>
                <a:spcPts val="0"/>
              </a:spcBef>
              <a:buNone/>
            </a:pPr>
            <a:endParaRPr lang="en-US" sz="2400" dirty="0"/>
          </a:p>
          <a:p>
            <a:pPr marL="0" indent="0" algn="ctr">
              <a:spcBef>
                <a:spcPts val="0"/>
              </a:spcBef>
              <a:buNone/>
            </a:pPr>
            <a:r>
              <a:rPr lang="en-US" sz="2400" u="sng" dirty="0" err="1" smtClean="0"/>
              <a:t>Katalysatoren</a:t>
            </a:r>
            <a:r>
              <a:rPr lang="en-US" sz="2400" u="sng" dirty="0" smtClean="0"/>
              <a:t> </a:t>
            </a:r>
            <a:r>
              <a:rPr lang="en-US" sz="2400" u="sng" dirty="0" err="1" smtClean="0"/>
              <a:t>liegen</a:t>
            </a:r>
            <a:r>
              <a:rPr lang="en-US" sz="2400" u="sng" dirty="0" smtClean="0"/>
              <a:t> </a:t>
            </a:r>
            <a:r>
              <a:rPr lang="en-US" sz="2400" u="sng" dirty="0" err="1" smtClean="0"/>
              <a:t>nach</a:t>
            </a:r>
            <a:r>
              <a:rPr lang="en-US" sz="2400" u="sng" dirty="0" smtClean="0"/>
              <a:t> der </a:t>
            </a:r>
            <a:r>
              <a:rPr lang="en-US" sz="2400" u="sng" dirty="0" err="1" smtClean="0"/>
              <a:t>Reaktion</a:t>
            </a:r>
            <a:r>
              <a:rPr lang="en-US" sz="2400" u="sng" dirty="0" smtClean="0"/>
              <a:t> </a:t>
            </a:r>
            <a:r>
              <a:rPr lang="en-US" sz="2400" u="sng" dirty="0" err="1" smtClean="0"/>
              <a:t>unverändert</a:t>
            </a:r>
            <a:r>
              <a:rPr lang="en-US" sz="2400" u="sng" dirty="0" smtClean="0"/>
              <a:t> </a:t>
            </a:r>
            <a:r>
              <a:rPr lang="en-US" sz="2400" u="sng" dirty="0" err="1" smtClean="0"/>
              <a:t>vor</a:t>
            </a:r>
            <a:r>
              <a:rPr lang="en-US" sz="2400" u="sng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446440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614680"/>
            <a:ext cx="7583487" cy="1315720"/>
          </a:xfrm>
        </p:spPr>
        <p:txBody>
          <a:bodyPr/>
          <a:lstStyle/>
          <a:p>
            <a:pPr algn="ctr"/>
            <a:r>
              <a:rPr lang="en-US" sz="4400" dirty="0" err="1"/>
              <a:t>Herstellung</a:t>
            </a:r>
            <a:r>
              <a:rPr lang="en-US" sz="4400" dirty="0"/>
              <a:t> von Biodiesel </a:t>
            </a:r>
            <a:r>
              <a:rPr lang="en-US" sz="4400" dirty="0" err="1"/>
              <a:t>anhand</a:t>
            </a:r>
            <a:r>
              <a:rPr lang="en-US" sz="4400" dirty="0"/>
              <a:t> </a:t>
            </a:r>
            <a:r>
              <a:rPr lang="en-US" sz="4400" dirty="0" err="1"/>
              <a:t>eines</a:t>
            </a:r>
            <a:r>
              <a:rPr lang="en-US" sz="4400" dirty="0"/>
              <a:t> </a:t>
            </a:r>
            <a:r>
              <a:rPr lang="en-US" sz="4400" dirty="0" smtClean="0"/>
              <a:t>Experiments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663" y="2337678"/>
            <a:ext cx="7583487" cy="3474720"/>
          </a:xfrm>
        </p:spPr>
        <p:txBody>
          <a:bodyPr>
            <a:noAutofit/>
          </a:bodyPr>
          <a:lstStyle/>
          <a:p>
            <a:r>
              <a:rPr lang="en-US" sz="2800" dirty="0" err="1" smtClean="0"/>
              <a:t>Gerätschaften</a:t>
            </a:r>
            <a:endParaRPr lang="en-US" sz="2800" dirty="0" smtClean="0"/>
          </a:p>
          <a:p>
            <a:r>
              <a:rPr lang="en-US" sz="2800" dirty="0" err="1" smtClean="0"/>
              <a:t>Chemikalien</a:t>
            </a:r>
            <a:r>
              <a:rPr lang="en-US" sz="2800" dirty="0" smtClean="0"/>
              <a:t> </a:t>
            </a:r>
          </a:p>
          <a:p>
            <a:r>
              <a:rPr lang="en-US" sz="2800" dirty="0" err="1" smtClean="0"/>
              <a:t>Durchführung</a:t>
            </a:r>
            <a:endParaRPr lang="en-US" sz="2800" dirty="0" smtClean="0"/>
          </a:p>
          <a:p>
            <a:r>
              <a:rPr lang="en-US" sz="2800" dirty="0" err="1" smtClean="0"/>
              <a:t>Abweichung</a:t>
            </a:r>
            <a:endParaRPr lang="en-US" sz="2800" dirty="0"/>
          </a:p>
          <a:p>
            <a:r>
              <a:rPr lang="en-US" sz="2800" dirty="0" err="1" smtClean="0"/>
              <a:t>Resultat</a:t>
            </a:r>
            <a:endParaRPr lang="en-US" sz="2800" dirty="0" smtClean="0"/>
          </a:p>
          <a:p>
            <a:r>
              <a:rPr lang="en-US" sz="2800" dirty="0" err="1" smtClean="0"/>
              <a:t>Beobachtung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601532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2" y="-187960"/>
            <a:ext cx="7583487" cy="1044388"/>
          </a:xfrm>
        </p:spPr>
        <p:txBody>
          <a:bodyPr/>
          <a:lstStyle/>
          <a:p>
            <a:pPr algn="ctr"/>
            <a:r>
              <a:rPr lang="en-US" dirty="0" err="1" smtClean="0"/>
              <a:t>Welchen</a:t>
            </a:r>
            <a:r>
              <a:rPr lang="en-US" dirty="0" smtClean="0"/>
              <a:t> </a:t>
            </a:r>
            <a:r>
              <a:rPr lang="en-US" dirty="0" err="1" smtClean="0"/>
              <a:t>Effekt</a:t>
            </a:r>
            <a:r>
              <a:rPr lang="en-US" dirty="0" smtClean="0"/>
              <a:t> hat </a:t>
            </a:r>
            <a:r>
              <a:rPr lang="en-US" dirty="0" err="1" smtClean="0"/>
              <a:t>NaOH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779461" y="856428"/>
            <a:ext cx="7583487" cy="5270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2575" indent="-282575" algn="l" defTabSz="914400" rtl="0" eaLnBrk="1" latinLnBrk="0" hangingPunct="1">
              <a:spcBef>
                <a:spcPts val="2000"/>
              </a:spcBef>
              <a:buFont typeface="Wingdings 2" pitchFamily="18" charset="2"/>
              <a:buChar char="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77850" indent="-2952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6042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143000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42557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711325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0002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2290763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25717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endParaRPr lang="en-US" sz="2400" dirty="0" smtClean="0"/>
          </a:p>
          <a:p>
            <a:pPr marL="0" indent="0" algn="ctr">
              <a:spcBef>
                <a:spcPts val="0"/>
              </a:spcBef>
              <a:buNone/>
            </a:pPr>
            <a:endParaRPr lang="en-US" sz="800" dirty="0" smtClean="0"/>
          </a:p>
          <a:p>
            <a:pPr marL="0" indent="0" algn="ctr">
              <a:spcBef>
                <a:spcPts val="0"/>
              </a:spcBef>
              <a:buNone/>
            </a:pPr>
            <a:r>
              <a:rPr lang="en-US" sz="2400" dirty="0" err="1" smtClean="0"/>
              <a:t>NaOH</a:t>
            </a:r>
            <a:r>
              <a:rPr lang="en-US" sz="2400" dirty="0" smtClean="0"/>
              <a:t> </a:t>
            </a:r>
            <a:r>
              <a:rPr lang="en-US" sz="2400" dirty="0" err="1" smtClean="0"/>
              <a:t>ist</a:t>
            </a:r>
            <a:r>
              <a:rPr lang="en-US" sz="2400" dirty="0" smtClean="0"/>
              <a:t> in der </a:t>
            </a:r>
            <a:r>
              <a:rPr lang="en-US" sz="2400" dirty="0" err="1" smtClean="0"/>
              <a:t>Lage</a:t>
            </a:r>
            <a:r>
              <a:rPr lang="en-US" sz="2400" dirty="0" smtClean="0"/>
              <a:t> </a:t>
            </a:r>
            <a:r>
              <a:rPr lang="en-US" sz="2400" dirty="0" err="1" smtClean="0"/>
              <a:t>Fette</a:t>
            </a:r>
            <a:r>
              <a:rPr lang="en-US" sz="2400" dirty="0" smtClean="0"/>
              <a:t> </a:t>
            </a:r>
            <a:r>
              <a:rPr lang="en-US" sz="2400" dirty="0" err="1" smtClean="0"/>
              <a:t>zu</a:t>
            </a:r>
            <a:r>
              <a:rPr lang="en-US" sz="2400" dirty="0" smtClean="0"/>
              <a:t> </a:t>
            </a:r>
            <a:r>
              <a:rPr lang="en-US" sz="2400" dirty="0" err="1" smtClean="0"/>
              <a:t>spalten</a:t>
            </a:r>
            <a:r>
              <a:rPr lang="en-US" sz="2400" dirty="0" smtClean="0"/>
              <a:t>.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2400" dirty="0" err="1" smtClean="0"/>
              <a:t>Diesen</a:t>
            </a:r>
            <a:r>
              <a:rPr lang="en-US" sz="2400" dirty="0" smtClean="0"/>
              <a:t> </a:t>
            </a:r>
            <a:r>
              <a:rPr lang="en-US" sz="2400" dirty="0" err="1" smtClean="0"/>
              <a:t>Vorgang</a:t>
            </a:r>
            <a:r>
              <a:rPr lang="en-US" sz="2400" dirty="0" smtClean="0"/>
              <a:t> </a:t>
            </a:r>
            <a:r>
              <a:rPr lang="en-US" sz="2400" dirty="0" err="1" smtClean="0"/>
              <a:t>bezeichnet</a:t>
            </a:r>
            <a:r>
              <a:rPr lang="en-US" sz="2400" dirty="0" smtClean="0"/>
              <a:t> man </a:t>
            </a:r>
            <a:r>
              <a:rPr lang="en-US" sz="2400" dirty="0" err="1" smtClean="0"/>
              <a:t>als</a:t>
            </a:r>
            <a:r>
              <a:rPr lang="en-US" sz="2400" dirty="0" smtClean="0"/>
              <a:t> </a:t>
            </a:r>
            <a:r>
              <a:rPr lang="en-US" sz="2400" dirty="0" err="1" smtClean="0"/>
              <a:t>Verseifung</a:t>
            </a:r>
            <a:endParaRPr lang="en-US" sz="2400" dirty="0" smtClean="0"/>
          </a:p>
          <a:p>
            <a:pPr marL="0" indent="0" algn="ctr">
              <a:spcBef>
                <a:spcPts val="0"/>
              </a:spcBef>
              <a:buNone/>
            </a:pPr>
            <a:endParaRPr lang="en-US" sz="24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 smtClean="0"/>
              <a:t>		</a:t>
            </a:r>
          </a:p>
          <a:p>
            <a:pPr marL="0" indent="0">
              <a:spcBef>
                <a:spcPts val="0"/>
              </a:spcBef>
              <a:buNone/>
            </a:pPr>
            <a:endParaRPr lang="en-US" sz="2000" dirty="0" smtClean="0"/>
          </a:p>
          <a:p>
            <a:pPr marL="0" indent="0">
              <a:spcBef>
                <a:spcPts val="0"/>
              </a:spcBef>
              <a:buNone/>
            </a:pPr>
            <a:endParaRPr lang="en-US" sz="2000" dirty="0" smtClean="0"/>
          </a:p>
          <a:p>
            <a:pPr marL="0" indent="0">
              <a:spcBef>
                <a:spcPts val="0"/>
              </a:spcBef>
              <a:buNone/>
            </a:pPr>
            <a:endParaRPr lang="en-US" sz="2000" dirty="0" smtClean="0"/>
          </a:p>
          <a:p>
            <a:pPr marL="0" indent="0">
              <a:spcBef>
                <a:spcPts val="0"/>
              </a:spcBef>
              <a:buNone/>
            </a:pPr>
            <a:endParaRPr lang="en-US" sz="2000" dirty="0" smtClean="0"/>
          </a:p>
          <a:p>
            <a:pPr marL="0" indent="0">
              <a:spcBef>
                <a:spcPts val="0"/>
              </a:spcBef>
              <a:buNone/>
            </a:pPr>
            <a:endParaRPr lang="en-US" sz="2000" dirty="0" smtClean="0"/>
          </a:p>
          <a:p>
            <a:pPr marL="0" indent="0">
              <a:spcBef>
                <a:spcPts val="0"/>
              </a:spcBef>
              <a:buNone/>
            </a:pPr>
            <a:endParaRPr lang="en-US" sz="2000" dirty="0" smtClean="0"/>
          </a:p>
          <a:p>
            <a:pPr marL="0" indent="0">
              <a:spcBef>
                <a:spcPts val="0"/>
              </a:spcBef>
              <a:buNone/>
            </a:pPr>
            <a:endParaRPr lang="en-US" sz="2000" dirty="0" smtClean="0"/>
          </a:p>
          <a:p>
            <a:pPr marL="0" indent="0">
              <a:spcBef>
                <a:spcPts val="0"/>
              </a:spcBef>
              <a:buNone/>
            </a:pPr>
            <a:endParaRPr lang="en-US" sz="2000" dirty="0" smtClean="0"/>
          </a:p>
        </p:txBody>
      </p:sp>
      <p:pic>
        <p:nvPicPr>
          <p:cNvPr id="4" name="Picture 3" descr="IMG_4828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7" t="29488" r="4603" b="24971"/>
          <a:stretch/>
        </p:blipFill>
        <p:spPr>
          <a:xfrm>
            <a:off x="649803" y="2914003"/>
            <a:ext cx="7866547" cy="2776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3848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13360"/>
            <a:ext cx="7583487" cy="822960"/>
          </a:xfrm>
        </p:spPr>
        <p:txBody>
          <a:bodyPr/>
          <a:lstStyle/>
          <a:p>
            <a:pPr algn="ctr"/>
            <a:r>
              <a:rPr lang="en-US" dirty="0" err="1" smtClean="0"/>
              <a:t>Auswertung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219200"/>
            <a:ext cx="7583487" cy="5194450"/>
          </a:xfrm>
        </p:spPr>
        <p:txBody>
          <a:bodyPr>
            <a:normAutofit fontScale="850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endParaRPr lang="en-US" sz="800" dirty="0"/>
          </a:p>
          <a:p>
            <a:pPr lvl="0">
              <a:spcBef>
                <a:spcPts val="200"/>
              </a:spcBef>
            </a:pPr>
            <a:r>
              <a:rPr lang="de-DE" sz="2000" dirty="0" smtClean="0"/>
              <a:t>Es </a:t>
            </a:r>
            <a:r>
              <a:rPr lang="de-DE" sz="2000" dirty="0"/>
              <a:t>lässt sich lösen, da beide Stoffe einen polaren-Charakter besitzen</a:t>
            </a:r>
          </a:p>
          <a:p>
            <a:pPr lvl="0"/>
            <a:r>
              <a:rPr lang="en-US" sz="2000" dirty="0" err="1"/>
              <a:t>Es</a:t>
            </a:r>
            <a:r>
              <a:rPr lang="en-US" sz="2000" dirty="0"/>
              <a:t> </a:t>
            </a:r>
            <a:r>
              <a:rPr lang="en-US" sz="2000" dirty="0" err="1"/>
              <a:t>handelt</a:t>
            </a:r>
            <a:r>
              <a:rPr lang="en-US" sz="2000" dirty="0"/>
              <a:t> </a:t>
            </a:r>
            <a:r>
              <a:rPr lang="en-US" sz="2000" dirty="0" err="1"/>
              <a:t>sich</a:t>
            </a:r>
            <a:r>
              <a:rPr lang="en-US" sz="2000" dirty="0"/>
              <a:t> um </a:t>
            </a:r>
            <a:r>
              <a:rPr lang="en-US" sz="2000" dirty="0" err="1"/>
              <a:t>einen</a:t>
            </a:r>
            <a:r>
              <a:rPr lang="en-US" sz="2000" dirty="0"/>
              <a:t> </a:t>
            </a:r>
            <a:r>
              <a:rPr lang="en-US" sz="2000" dirty="0" err="1"/>
              <a:t>exothermen</a:t>
            </a:r>
            <a:r>
              <a:rPr lang="en-US" sz="2000" dirty="0"/>
              <a:t> </a:t>
            </a:r>
            <a:r>
              <a:rPr lang="en-US" sz="2000" dirty="0" err="1"/>
              <a:t>Lösevorgang</a:t>
            </a:r>
            <a:endParaRPr lang="de-DE" sz="2000" dirty="0"/>
          </a:p>
          <a:p>
            <a:pPr lvl="0"/>
            <a:r>
              <a:rPr lang="en-US" sz="2000" dirty="0"/>
              <a:t>Die </a:t>
            </a:r>
            <a:r>
              <a:rPr lang="en-US" sz="2000" dirty="0" err="1"/>
              <a:t>NaOH</a:t>
            </a:r>
            <a:r>
              <a:rPr lang="en-US" sz="2000" dirty="0"/>
              <a:t>- und Methanol-</a:t>
            </a:r>
            <a:r>
              <a:rPr lang="en-US" sz="2000" dirty="0" err="1"/>
              <a:t>Moleküle</a:t>
            </a:r>
            <a:r>
              <a:rPr lang="en-US" sz="2000" dirty="0"/>
              <a:t> </a:t>
            </a:r>
            <a:r>
              <a:rPr lang="en-US" sz="2000" dirty="0" err="1"/>
              <a:t>bilden</a:t>
            </a:r>
            <a:r>
              <a:rPr lang="en-US" sz="2000" dirty="0"/>
              <a:t> </a:t>
            </a:r>
            <a:r>
              <a:rPr lang="en-US" sz="2000" dirty="0" err="1"/>
              <a:t>aufgrund</a:t>
            </a:r>
            <a:r>
              <a:rPr lang="en-US" sz="2000" dirty="0"/>
              <a:t> </a:t>
            </a:r>
            <a:r>
              <a:rPr lang="en-US" sz="2000" dirty="0" err="1"/>
              <a:t>elektromagnetischer</a:t>
            </a:r>
            <a:r>
              <a:rPr lang="en-US" sz="2000" dirty="0"/>
              <a:t> </a:t>
            </a:r>
            <a:r>
              <a:rPr lang="en-US" sz="2000" dirty="0" err="1"/>
              <a:t>Wechselwirkung</a:t>
            </a:r>
            <a:r>
              <a:rPr lang="en-US" sz="2000" dirty="0"/>
              <a:t> </a:t>
            </a:r>
            <a:r>
              <a:rPr lang="en-US" sz="2000" dirty="0" err="1"/>
              <a:t>Ketten</a:t>
            </a:r>
            <a:r>
              <a:rPr lang="en-US" sz="2000" dirty="0"/>
              <a:t>, </a:t>
            </a:r>
            <a:r>
              <a:rPr lang="en-US" sz="2000" dirty="0" err="1"/>
              <a:t>wordurch</a:t>
            </a:r>
            <a:r>
              <a:rPr lang="en-US" sz="2000" dirty="0"/>
              <a:t> die </a:t>
            </a:r>
            <a:r>
              <a:rPr lang="en-US" sz="2000" dirty="0" err="1"/>
              <a:t>Lösung</a:t>
            </a:r>
            <a:r>
              <a:rPr lang="en-US" sz="2000" dirty="0"/>
              <a:t> </a:t>
            </a:r>
            <a:r>
              <a:rPr lang="en-US" sz="2000" dirty="0" err="1"/>
              <a:t>trübe</a:t>
            </a:r>
            <a:r>
              <a:rPr lang="en-US" sz="2000" dirty="0"/>
              <a:t> </a:t>
            </a:r>
            <a:r>
              <a:rPr lang="en-US" sz="2000" dirty="0" err="1"/>
              <a:t>wird</a:t>
            </a:r>
            <a:endParaRPr lang="de-DE" sz="2000" dirty="0"/>
          </a:p>
          <a:p>
            <a:pPr lvl="0"/>
            <a:r>
              <a:rPr lang="en-US" sz="2000" dirty="0" err="1"/>
              <a:t>Durch</a:t>
            </a:r>
            <a:r>
              <a:rPr lang="en-US" sz="2000" dirty="0"/>
              <a:t> das </a:t>
            </a:r>
            <a:r>
              <a:rPr lang="en-US" sz="2000" dirty="0" err="1"/>
              <a:t>Aufwirblen</a:t>
            </a:r>
            <a:r>
              <a:rPr lang="en-US" sz="2000" dirty="0"/>
              <a:t> </a:t>
            </a:r>
            <a:r>
              <a:rPr lang="en-US" sz="2000" dirty="0" err="1"/>
              <a:t>wird</a:t>
            </a:r>
            <a:r>
              <a:rPr lang="en-US" sz="2000" dirty="0"/>
              <a:t> </a:t>
            </a:r>
            <a:r>
              <a:rPr lang="en-US" sz="2000" dirty="0" err="1"/>
              <a:t>eine</a:t>
            </a:r>
            <a:r>
              <a:rPr lang="en-US" sz="2000" dirty="0"/>
              <a:t> </a:t>
            </a:r>
            <a:r>
              <a:rPr lang="en-US" sz="2000" dirty="0" err="1"/>
              <a:t>größere</a:t>
            </a:r>
            <a:r>
              <a:rPr lang="en-US" sz="2000" dirty="0"/>
              <a:t> </a:t>
            </a:r>
            <a:r>
              <a:rPr lang="en-US" sz="2000" dirty="0" err="1"/>
              <a:t>Kontakoberfläche</a:t>
            </a:r>
            <a:r>
              <a:rPr lang="en-US" sz="2000" dirty="0"/>
              <a:t> </a:t>
            </a:r>
            <a:r>
              <a:rPr lang="en-US" sz="2000" dirty="0" err="1"/>
              <a:t>geschaffen</a:t>
            </a:r>
            <a:endParaRPr lang="de-DE" sz="2000" dirty="0"/>
          </a:p>
          <a:p>
            <a:pPr lvl="0"/>
            <a:r>
              <a:rPr lang="de-DE" sz="2000" dirty="0"/>
              <a:t>Die </a:t>
            </a:r>
            <a:r>
              <a:rPr lang="de-DE" sz="2000" dirty="0" err="1"/>
              <a:t>Umesterung</a:t>
            </a:r>
            <a:r>
              <a:rPr lang="de-DE" sz="2000" dirty="0"/>
              <a:t> beginnt: Biodiesel, Glycerin und Seife werden gebildet und </a:t>
            </a:r>
            <a:r>
              <a:rPr lang="de-DE" sz="2000" dirty="0" err="1"/>
              <a:t>beinflussen</a:t>
            </a:r>
            <a:r>
              <a:rPr lang="de-DE" sz="2000" dirty="0"/>
              <a:t> das Aussehen.</a:t>
            </a:r>
          </a:p>
          <a:p>
            <a:pPr lvl="0"/>
            <a:r>
              <a:rPr lang="de-DE" sz="2000" dirty="0"/>
              <a:t>Je mehr Zeit verstreicht, desto mehr schreitet die </a:t>
            </a:r>
            <a:r>
              <a:rPr lang="de-DE" sz="2000" dirty="0" err="1"/>
              <a:t>Umesterung</a:t>
            </a:r>
            <a:r>
              <a:rPr lang="de-DE" sz="2000" dirty="0"/>
              <a:t> voran, bis </a:t>
            </a:r>
            <a:r>
              <a:rPr lang="de-DE" sz="2000" dirty="0" err="1"/>
              <a:t>nicht’s</a:t>
            </a:r>
            <a:r>
              <a:rPr lang="de-DE" sz="2000" dirty="0"/>
              <a:t> mehr umgesetzt werden kann.</a:t>
            </a:r>
          </a:p>
          <a:p>
            <a:pPr lvl="0"/>
            <a:r>
              <a:rPr lang="en-US" sz="2000" dirty="0"/>
              <a:t>Biodiesel hat die </a:t>
            </a:r>
            <a:r>
              <a:rPr lang="en-US" sz="2000" dirty="0" err="1"/>
              <a:t>geringste</a:t>
            </a:r>
            <a:r>
              <a:rPr lang="en-US" sz="2000" dirty="0"/>
              <a:t> </a:t>
            </a:r>
            <a:r>
              <a:rPr lang="en-US" sz="2000" dirty="0" err="1"/>
              <a:t>Dichte</a:t>
            </a:r>
            <a:r>
              <a:rPr lang="en-US" sz="2000" dirty="0"/>
              <a:t>. ( 0,88 g * cm </a:t>
            </a:r>
            <a:r>
              <a:rPr lang="en-US" sz="2000" baseline="30000" dirty="0"/>
              <a:t>-3</a:t>
            </a:r>
            <a:r>
              <a:rPr lang="en-US" sz="2000" dirty="0"/>
              <a:t> </a:t>
            </a:r>
            <a:r>
              <a:rPr lang="en-US" sz="2000" dirty="0" err="1"/>
              <a:t>bei</a:t>
            </a:r>
            <a:r>
              <a:rPr lang="en-US" sz="2000" dirty="0"/>
              <a:t> 20°C)</a:t>
            </a:r>
            <a:endParaRPr lang="de-DE" sz="2000" dirty="0"/>
          </a:p>
          <a:p>
            <a:pPr lvl="0"/>
            <a:r>
              <a:rPr lang="de-DE" sz="2000" dirty="0"/>
              <a:t>Die Seife hat eine </a:t>
            </a:r>
            <a:r>
              <a:rPr lang="de-DE" sz="2000" dirty="0" err="1"/>
              <a:t>höchre</a:t>
            </a:r>
            <a:r>
              <a:rPr lang="de-DE" sz="2000" dirty="0"/>
              <a:t> Dichte als Biodiesel, aber eine geringere als Glycerin. </a:t>
            </a:r>
            <a:r>
              <a:rPr lang="en-US" sz="2000" dirty="0"/>
              <a:t>( 1,26 g * cm </a:t>
            </a:r>
            <a:r>
              <a:rPr lang="en-US" sz="2000" baseline="30000" dirty="0"/>
              <a:t>-3</a:t>
            </a:r>
            <a:r>
              <a:rPr lang="en-US" sz="2000" dirty="0"/>
              <a:t> )</a:t>
            </a:r>
            <a:endParaRPr lang="de-DE" sz="2000" dirty="0"/>
          </a:p>
          <a:p>
            <a:pPr lvl="0"/>
            <a:r>
              <a:rPr lang="en-US" sz="2000" dirty="0"/>
              <a:t>Glycerin hat die </a:t>
            </a:r>
            <a:r>
              <a:rPr lang="en-US" sz="2000" dirty="0" err="1"/>
              <a:t>höchste</a:t>
            </a:r>
            <a:r>
              <a:rPr lang="en-US" sz="2000" dirty="0"/>
              <a:t> </a:t>
            </a:r>
            <a:r>
              <a:rPr lang="en-US" sz="2000" dirty="0" err="1"/>
              <a:t>Dichte</a:t>
            </a:r>
            <a:r>
              <a:rPr lang="en-US" sz="2000" dirty="0"/>
              <a:t> ( 1,26 g * cm </a:t>
            </a:r>
            <a:r>
              <a:rPr lang="en-US" sz="2000" baseline="30000" dirty="0"/>
              <a:t>-3</a:t>
            </a:r>
            <a:r>
              <a:rPr lang="en-US" sz="2000" dirty="0"/>
              <a:t> </a:t>
            </a:r>
            <a:r>
              <a:rPr lang="en-US" sz="2000" dirty="0" err="1"/>
              <a:t>bei</a:t>
            </a:r>
            <a:r>
              <a:rPr lang="en-US" sz="2000" dirty="0"/>
              <a:t> 20°C</a:t>
            </a:r>
            <a:r>
              <a:rPr lang="en-US" sz="2000" dirty="0" smtClean="0"/>
              <a:t>)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4705202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1021958"/>
            <a:ext cx="7583487" cy="1315720"/>
          </a:xfrm>
        </p:spPr>
        <p:txBody>
          <a:bodyPr/>
          <a:lstStyle/>
          <a:p>
            <a:pPr algn="ctr"/>
            <a:r>
              <a:rPr lang="en-US" sz="4400" dirty="0" err="1"/>
              <a:t>Welche</a:t>
            </a:r>
            <a:r>
              <a:rPr lang="en-US" sz="4400" dirty="0"/>
              <a:t> </a:t>
            </a:r>
            <a:r>
              <a:rPr lang="en-US" sz="4400" dirty="0" err="1"/>
              <a:t>Verwendung</a:t>
            </a:r>
            <a:r>
              <a:rPr lang="en-US" sz="4400" dirty="0"/>
              <a:t> und </a:t>
            </a:r>
            <a:r>
              <a:rPr lang="en-US" sz="4400" dirty="0" err="1"/>
              <a:t>Bedeutung</a:t>
            </a:r>
            <a:r>
              <a:rPr lang="en-US" sz="4400" dirty="0"/>
              <a:t> hat Biodiesel </a:t>
            </a:r>
            <a:r>
              <a:rPr lang="en-US" sz="4400" dirty="0" err="1"/>
              <a:t>heute</a:t>
            </a:r>
            <a:r>
              <a:rPr lang="en-US" sz="4400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663" y="2337678"/>
            <a:ext cx="7583487" cy="3474720"/>
          </a:xfrm>
        </p:spPr>
        <p:txBody>
          <a:bodyPr>
            <a:noAutofit/>
          </a:bodyPr>
          <a:lstStyle/>
          <a:p>
            <a:r>
              <a:rPr lang="en-US" sz="2800" dirty="0" err="1" smtClean="0"/>
              <a:t>Eigenschaften</a:t>
            </a:r>
            <a:endParaRPr lang="en-US" sz="2800" dirty="0" smtClean="0"/>
          </a:p>
          <a:p>
            <a:r>
              <a:rPr lang="en-US" sz="2800" dirty="0" err="1" smtClean="0"/>
              <a:t>Verwendung</a:t>
            </a:r>
            <a:endParaRPr lang="en-US" sz="2800" dirty="0" smtClean="0"/>
          </a:p>
          <a:p>
            <a:r>
              <a:rPr lang="en-US" sz="2800" dirty="0" err="1" smtClean="0"/>
              <a:t>Produktion</a:t>
            </a:r>
            <a:endParaRPr lang="en-US" sz="2800" dirty="0" smtClean="0"/>
          </a:p>
          <a:p>
            <a:r>
              <a:rPr lang="en-US" sz="2800" dirty="0" err="1" smtClean="0"/>
              <a:t>Bedeutung</a:t>
            </a:r>
            <a:endParaRPr lang="en-US" sz="2800" dirty="0"/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350246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-187960"/>
            <a:ext cx="7583487" cy="1044388"/>
          </a:xfrm>
        </p:spPr>
        <p:txBody>
          <a:bodyPr/>
          <a:lstStyle/>
          <a:p>
            <a:pPr algn="ctr"/>
            <a:r>
              <a:rPr lang="en-US" dirty="0" smtClean="0"/>
              <a:t>Biodiesel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455767" y="1039311"/>
            <a:ext cx="5130703" cy="5270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2575" indent="-282575" algn="l" defTabSz="914400" rtl="0" eaLnBrk="1" latinLnBrk="0" hangingPunct="1">
              <a:spcBef>
                <a:spcPts val="2000"/>
              </a:spcBef>
              <a:buFont typeface="Wingdings 2" pitchFamily="18" charset="2"/>
              <a:buChar char="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77850" indent="-2952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6042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143000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42557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711325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0002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2290763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25717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endParaRPr lang="en-US" sz="1800" dirty="0" smtClean="0"/>
          </a:p>
          <a:p>
            <a:pPr>
              <a:spcBef>
                <a:spcPts val="0"/>
              </a:spcBef>
            </a:pPr>
            <a:endParaRPr lang="en-US" sz="1800" dirty="0" smtClean="0"/>
          </a:p>
          <a:p>
            <a:pPr>
              <a:spcBef>
                <a:spcPts val="0"/>
              </a:spcBef>
            </a:pPr>
            <a:r>
              <a:rPr lang="en-US" sz="1800" dirty="0" err="1"/>
              <a:t>Kraftstoff</a:t>
            </a:r>
            <a:r>
              <a:rPr lang="en-US" sz="1800" dirty="0"/>
              <a:t> </a:t>
            </a:r>
            <a:r>
              <a:rPr lang="en-US" sz="1800" dirty="0" err="1"/>
              <a:t>für</a:t>
            </a:r>
            <a:r>
              <a:rPr lang="en-US" sz="1800" dirty="0"/>
              <a:t> </a:t>
            </a:r>
            <a:r>
              <a:rPr lang="en-US" sz="1800" dirty="0" err="1"/>
              <a:t>selbstzündende</a:t>
            </a:r>
            <a:r>
              <a:rPr lang="en-US" sz="1800" dirty="0"/>
              <a:t> </a:t>
            </a:r>
            <a:r>
              <a:rPr lang="en-US" sz="1800" dirty="0" err="1"/>
              <a:t>Kolbenmotoren</a:t>
            </a:r>
            <a:r>
              <a:rPr lang="en-US" sz="1800" dirty="0"/>
              <a:t> (</a:t>
            </a:r>
            <a:r>
              <a:rPr lang="en-US" sz="1800" dirty="0" err="1"/>
              <a:t>Dieselkraftstoffe</a:t>
            </a:r>
            <a:r>
              <a:rPr lang="en-US" sz="1800" dirty="0"/>
              <a:t>), </a:t>
            </a:r>
            <a:r>
              <a:rPr lang="en-US" sz="1800" dirty="0" err="1"/>
              <a:t>Lösungsmittel</a:t>
            </a:r>
            <a:endParaRPr lang="en-US" sz="1800" dirty="0" smtClean="0"/>
          </a:p>
          <a:p>
            <a:pPr>
              <a:spcBef>
                <a:spcPts val="0"/>
              </a:spcBef>
            </a:pPr>
            <a:endParaRPr lang="en-US" sz="800" dirty="0" smtClean="0"/>
          </a:p>
          <a:p>
            <a:pPr>
              <a:spcBef>
                <a:spcPts val="0"/>
              </a:spcBef>
            </a:pPr>
            <a:r>
              <a:rPr lang="en-US" sz="1800" dirty="0" err="1" smtClean="0"/>
              <a:t>Rapsmethylester</a:t>
            </a:r>
            <a:r>
              <a:rPr lang="en-US" sz="1800" dirty="0" smtClean="0"/>
              <a:t> -&gt; </a:t>
            </a:r>
            <a:r>
              <a:rPr lang="en-US" sz="1800" dirty="0" err="1" smtClean="0"/>
              <a:t>kurz</a:t>
            </a:r>
            <a:r>
              <a:rPr lang="en-US" sz="1800" dirty="0" smtClean="0"/>
              <a:t> RME</a:t>
            </a:r>
            <a:endParaRPr lang="en-US" sz="800" dirty="0" smtClean="0"/>
          </a:p>
          <a:p>
            <a:pPr marL="0" indent="0">
              <a:spcBef>
                <a:spcPts val="0"/>
              </a:spcBef>
              <a:buNone/>
            </a:pPr>
            <a:endParaRPr lang="en-US" sz="800" dirty="0" smtClean="0"/>
          </a:p>
          <a:p>
            <a:pPr>
              <a:spcBef>
                <a:spcPts val="0"/>
              </a:spcBef>
            </a:pPr>
            <a:r>
              <a:rPr lang="en-US" sz="1800" dirty="0" err="1" smtClean="0"/>
              <a:t>Dichte</a:t>
            </a:r>
            <a:r>
              <a:rPr lang="en-US" sz="1800" dirty="0" smtClean="0"/>
              <a:t>: 0,88 g*cm</a:t>
            </a:r>
            <a:r>
              <a:rPr lang="en-US" sz="1800" baseline="30000" dirty="0" smtClean="0"/>
              <a:t>-3</a:t>
            </a:r>
            <a:r>
              <a:rPr lang="en-US" sz="1800" dirty="0" smtClean="0"/>
              <a:t> </a:t>
            </a:r>
            <a:r>
              <a:rPr lang="en-US" sz="1800" dirty="0" err="1" smtClean="0"/>
              <a:t>bei</a:t>
            </a:r>
            <a:r>
              <a:rPr lang="en-US" sz="1800" dirty="0" smtClean="0"/>
              <a:t> 20°C</a:t>
            </a:r>
          </a:p>
          <a:p>
            <a:pPr>
              <a:spcBef>
                <a:spcPts val="0"/>
              </a:spcBef>
            </a:pPr>
            <a:endParaRPr lang="en-US" sz="800" dirty="0" smtClean="0"/>
          </a:p>
          <a:p>
            <a:pPr>
              <a:spcBef>
                <a:spcPts val="0"/>
              </a:spcBef>
            </a:pPr>
            <a:r>
              <a:rPr lang="en-US" sz="1800" dirty="0" err="1" smtClean="0"/>
              <a:t>Heizwert</a:t>
            </a:r>
            <a:r>
              <a:rPr lang="en-US" sz="1800" dirty="0" smtClean="0"/>
              <a:t>: </a:t>
            </a:r>
            <a:r>
              <a:rPr lang="en-US" sz="1800" dirty="0"/>
              <a:t>32,7 MJ/L = 37,2 MJ/</a:t>
            </a:r>
            <a:r>
              <a:rPr lang="en-US" sz="1800" dirty="0" smtClean="0"/>
              <a:t>kg</a:t>
            </a:r>
          </a:p>
          <a:p>
            <a:pPr>
              <a:spcBef>
                <a:spcPts val="0"/>
              </a:spcBef>
            </a:pPr>
            <a:endParaRPr lang="en-US" sz="800" dirty="0" smtClean="0"/>
          </a:p>
          <a:p>
            <a:pPr>
              <a:spcBef>
                <a:spcPts val="0"/>
              </a:spcBef>
            </a:pPr>
            <a:r>
              <a:rPr lang="en-US" sz="1800" dirty="0" err="1" smtClean="0"/>
              <a:t>Brennwert</a:t>
            </a:r>
            <a:r>
              <a:rPr lang="en-US" sz="1800" dirty="0" smtClean="0"/>
              <a:t>: </a:t>
            </a:r>
            <a:r>
              <a:rPr lang="de-DE" sz="1800" dirty="0"/>
              <a:t>35,2 MJ/L = 40 MJ/</a:t>
            </a:r>
            <a:r>
              <a:rPr lang="de-DE" sz="1800" dirty="0" smtClean="0"/>
              <a:t>kg</a:t>
            </a:r>
          </a:p>
          <a:p>
            <a:pPr>
              <a:spcBef>
                <a:spcPts val="0"/>
              </a:spcBef>
            </a:pPr>
            <a:endParaRPr lang="de-DE" sz="800" dirty="0" smtClean="0"/>
          </a:p>
          <a:p>
            <a:pPr>
              <a:spcBef>
                <a:spcPts val="0"/>
              </a:spcBef>
            </a:pPr>
            <a:r>
              <a:rPr lang="de-DE" sz="1800" dirty="0" smtClean="0"/>
              <a:t>Schmelzbereich: -10°C</a:t>
            </a:r>
          </a:p>
          <a:p>
            <a:pPr>
              <a:spcBef>
                <a:spcPts val="0"/>
              </a:spcBef>
            </a:pPr>
            <a:endParaRPr lang="de-DE" sz="800" dirty="0" smtClean="0"/>
          </a:p>
          <a:p>
            <a:pPr>
              <a:spcBef>
                <a:spcPts val="0"/>
              </a:spcBef>
            </a:pPr>
            <a:r>
              <a:rPr lang="de-DE" sz="1800" dirty="0" smtClean="0"/>
              <a:t>Flammpunkt: 180°C</a:t>
            </a:r>
          </a:p>
          <a:p>
            <a:pPr>
              <a:spcBef>
                <a:spcPts val="0"/>
              </a:spcBef>
            </a:pPr>
            <a:endParaRPr lang="de-DE" sz="800" dirty="0" smtClean="0"/>
          </a:p>
          <a:p>
            <a:pPr>
              <a:spcBef>
                <a:spcPts val="0"/>
              </a:spcBef>
            </a:pPr>
            <a:r>
              <a:rPr lang="de-DE" sz="1800" dirty="0" err="1" smtClean="0"/>
              <a:t>Züntemperatur</a:t>
            </a:r>
            <a:r>
              <a:rPr lang="de-DE" sz="1800" dirty="0" smtClean="0"/>
              <a:t>: </a:t>
            </a:r>
            <a:r>
              <a:rPr lang="it-IT" sz="1800" dirty="0"/>
              <a:t>circa 250 °</a:t>
            </a:r>
            <a:r>
              <a:rPr lang="it-IT" sz="1800" dirty="0" smtClean="0"/>
              <a:t>C</a:t>
            </a:r>
          </a:p>
          <a:p>
            <a:pPr>
              <a:spcBef>
                <a:spcPts val="0"/>
              </a:spcBef>
            </a:pPr>
            <a:endParaRPr lang="it-IT" sz="800" dirty="0" smtClean="0"/>
          </a:p>
          <a:p>
            <a:pPr>
              <a:spcBef>
                <a:spcPts val="0"/>
              </a:spcBef>
            </a:pPr>
            <a:r>
              <a:rPr lang="it-IT" sz="1800" dirty="0" err="1" smtClean="0"/>
              <a:t>Gillt</a:t>
            </a:r>
            <a:r>
              <a:rPr lang="it-IT" sz="1800" dirty="0" smtClean="0"/>
              <a:t> </a:t>
            </a:r>
            <a:r>
              <a:rPr lang="it-IT" sz="1800" dirty="0" err="1" smtClean="0"/>
              <a:t>nicht</a:t>
            </a:r>
            <a:r>
              <a:rPr lang="it-IT" sz="1800" dirty="0" smtClean="0"/>
              <a:t> </a:t>
            </a:r>
            <a:r>
              <a:rPr lang="it-IT" sz="1800" dirty="0" err="1" smtClean="0"/>
              <a:t>als</a:t>
            </a:r>
            <a:r>
              <a:rPr lang="it-IT" sz="1800" dirty="0" smtClean="0"/>
              <a:t> </a:t>
            </a:r>
            <a:r>
              <a:rPr lang="it-IT" sz="1800" dirty="0" err="1" smtClean="0"/>
              <a:t>Gefahrstoff</a:t>
            </a:r>
            <a:endParaRPr lang="it-IT" sz="1800" dirty="0" smtClean="0"/>
          </a:p>
          <a:p>
            <a:pPr>
              <a:spcBef>
                <a:spcPts val="0"/>
              </a:spcBef>
            </a:pPr>
            <a:endParaRPr lang="de-DE" sz="1800" dirty="0" smtClean="0"/>
          </a:p>
          <a:p>
            <a:pPr>
              <a:spcBef>
                <a:spcPts val="0"/>
              </a:spcBef>
            </a:pPr>
            <a:endParaRPr lang="de-DE" sz="1800" dirty="0" smtClean="0"/>
          </a:p>
          <a:p>
            <a:pPr>
              <a:spcBef>
                <a:spcPts val="0"/>
              </a:spcBef>
            </a:pPr>
            <a:endParaRPr lang="en-US" sz="1800" dirty="0" smtClean="0"/>
          </a:p>
          <a:p>
            <a:pPr>
              <a:spcBef>
                <a:spcPts val="0"/>
              </a:spcBef>
            </a:pPr>
            <a:endParaRPr lang="en-US" sz="1800" dirty="0"/>
          </a:p>
          <a:p>
            <a:pPr>
              <a:spcBef>
                <a:spcPts val="0"/>
              </a:spcBef>
            </a:pPr>
            <a:endParaRPr lang="en-US" sz="1800" dirty="0" smtClean="0"/>
          </a:p>
        </p:txBody>
      </p:sp>
      <p:pic>
        <p:nvPicPr>
          <p:cNvPr id="5" name="Content Placeholder 4" descr="IMG_4806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79" b="8379"/>
          <a:stretch>
            <a:fillRect/>
          </a:stretch>
        </p:blipFill>
        <p:spPr>
          <a:xfrm rot="16200000">
            <a:off x="-773064" y="2176071"/>
            <a:ext cx="5316115" cy="2950510"/>
          </a:xfrm>
        </p:spPr>
      </p:pic>
    </p:spTree>
    <p:extLst>
      <p:ext uri="{BB962C8B-B14F-4D97-AF65-F5344CB8AC3E}">
        <p14:creationId xmlns:p14="http://schemas.microsoft.com/office/powerpoint/2010/main" val="33712603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-187960"/>
            <a:ext cx="7583487" cy="1044388"/>
          </a:xfrm>
        </p:spPr>
        <p:txBody>
          <a:bodyPr/>
          <a:lstStyle/>
          <a:p>
            <a:pPr algn="ctr"/>
            <a:r>
              <a:rPr lang="en-US" dirty="0" smtClean="0"/>
              <a:t>Diesel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455767" y="1039311"/>
            <a:ext cx="5130703" cy="5270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2575" indent="-282575" algn="l" defTabSz="914400" rtl="0" eaLnBrk="1" latinLnBrk="0" hangingPunct="1">
              <a:spcBef>
                <a:spcPts val="2000"/>
              </a:spcBef>
              <a:buFont typeface="Wingdings 2" pitchFamily="18" charset="2"/>
              <a:buChar char="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77850" indent="-2952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6042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143000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42557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711325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0002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2290763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25717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endParaRPr lang="en-US" sz="1800" dirty="0" smtClean="0"/>
          </a:p>
          <a:p>
            <a:pPr>
              <a:spcBef>
                <a:spcPts val="0"/>
              </a:spcBef>
            </a:pPr>
            <a:endParaRPr lang="en-US" sz="1800" dirty="0"/>
          </a:p>
          <a:p>
            <a:pPr>
              <a:spcBef>
                <a:spcPts val="0"/>
              </a:spcBef>
            </a:pPr>
            <a:endParaRPr lang="en-US" sz="1800" dirty="0" smtClean="0"/>
          </a:p>
          <a:p>
            <a:pPr>
              <a:spcBef>
                <a:spcPts val="0"/>
              </a:spcBef>
            </a:pPr>
            <a:endParaRPr lang="en-US" sz="1800" dirty="0" smtClean="0"/>
          </a:p>
          <a:p>
            <a:pPr>
              <a:spcBef>
                <a:spcPts val="0"/>
              </a:spcBef>
            </a:pPr>
            <a:r>
              <a:rPr lang="en-US" sz="1800" dirty="0" err="1"/>
              <a:t>Kraftstoff</a:t>
            </a:r>
            <a:r>
              <a:rPr lang="en-US" sz="1800" dirty="0"/>
              <a:t> </a:t>
            </a:r>
            <a:r>
              <a:rPr lang="en-US" sz="1800" dirty="0" err="1"/>
              <a:t>für</a:t>
            </a:r>
            <a:r>
              <a:rPr lang="en-US" sz="1800" dirty="0"/>
              <a:t> </a:t>
            </a:r>
            <a:r>
              <a:rPr lang="en-US" sz="1800" dirty="0" err="1"/>
              <a:t>selbstzündende</a:t>
            </a:r>
            <a:r>
              <a:rPr lang="en-US" sz="1800" dirty="0"/>
              <a:t> </a:t>
            </a:r>
            <a:r>
              <a:rPr lang="en-US" sz="1800" dirty="0" err="1" smtClean="0"/>
              <a:t>Kolbenmotoren</a:t>
            </a:r>
            <a:endParaRPr lang="en-US" sz="1800" dirty="0" smtClean="0"/>
          </a:p>
          <a:p>
            <a:pPr marL="0" indent="0">
              <a:spcBef>
                <a:spcPts val="0"/>
              </a:spcBef>
              <a:buNone/>
            </a:pPr>
            <a:endParaRPr lang="en-US" sz="800" dirty="0" smtClean="0"/>
          </a:p>
          <a:p>
            <a:pPr>
              <a:spcBef>
                <a:spcPts val="0"/>
              </a:spcBef>
            </a:pPr>
            <a:r>
              <a:rPr lang="en-US" sz="1800" dirty="0" err="1" smtClean="0"/>
              <a:t>Dichte</a:t>
            </a:r>
            <a:r>
              <a:rPr lang="en-US" sz="1800" dirty="0" smtClean="0"/>
              <a:t>: 0,83 g*cm</a:t>
            </a:r>
            <a:r>
              <a:rPr lang="en-US" sz="1800" baseline="30000" dirty="0" smtClean="0"/>
              <a:t>-3</a:t>
            </a:r>
            <a:r>
              <a:rPr lang="en-US" sz="1800" dirty="0" smtClean="0"/>
              <a:t> </a:t>
            </a:r>
            <a:r>
              <a:rPr lang="en-US" sz="1800" dirty="0" err="1" smtClean="0"/>
              <a:t>bei</a:t>
            </a:r>
            <a:r>
              <a:rPr lang="en-US" sz="1800" dirty="0" smtClean="0"/>
              <a:t> 15°C</a:t>
            </a:r>
          </a:p>
          <a:p>
            <a:pPr>
              <a:spcBef>
                <a:spcPts val="0"/>
              </a:spcBef>
            </a:pPr>
            <a:endParaRPr lang="en-US" sz="800" dirty="0" smtClean="0"/>
          </a:p>
          <a:p>
            <a:pPr>
              <a:spcBef>
                <a:spcPts val="0"/>
              </a:spcBef>
            </a:pPr>
            <a:r>
              <a:rPr lang="en-US" sz="1800" dirty="0" err="1" smtClean="0"/>
              <a:t>Heizwert</a:t>
            </a:r>
            <a:r>
              <a:rPr lang="en-US" sz="1800" dirty="0" smtClean="0"/>
              <a:t>: 35 MJ/</a:t>
            </a:r>
            <a:r>
              <a:rPr lang="en-US" sz="1800" dirty="0"/>
              <a:t>L =42,5 MJ/kg </a:t>
            </a:r>
            <a:endParaRPr lang="en-US" sz="1800" dirty="0" smtClean="0"/>
          </a:p>
          <a:p>
            <a:pPr>
              <a:spcBef>
                <a:spcPts val="0"/>
              </a:spcBef>
            </a:pPr>
            <a:endParaRPr lang="en-US" sz="800" dirty="0" smtClean="0"/>
          </a:p>
          <a:p>
            <a:pPr>
              <a:spcBef>
                <a:spcPts val="0"/>
              </a:spcBef>
            </a:pPr>
            <a:r>
              <a:rPr lang="en-US" sz="1800" dirty="0" err="1" smtClean="0"/>
              <a:t>Brennwert</a:t>
            </a:r>
            <a:r>
              <a:rPr lang="en-US" sz="1800" dirty="0" smtClean="0"/>
              <a:t>: 37,4 </a:t>
            </a:r>
            <a:r>
              <a:rPr lang="en-US" sz="1800" dirty="0"/>
              <a:t>MJ/L =45,4 MJ/</a:t>
            </a:r>
            <a:r>
              <a:rPr lang="en-US" sz="1800" dirty="0" smtClean="0"/>
              <a:t>kg</a:t>
            </a:r>
          </a:p>
          <a:p>
            <a:pPr marL="0" indent="0">
              <a:spcBef>
                <a:spcPts val="0"/>
              </a:spcBef>
              <a:buNone/>
            </a:pPr>
            <a:endParaRPr lang="de-DE" sz="800" dirty="0" smtClean="0"/>
          </a:p>
          <a:p>
            <a:pPr>
              <a:spcBef>
                <a:spcPts val="0"/>
              </a:spcBef>
            </a:pPr>
            <a:r>
              <a:rPr lang="de-DE" sz="1800" dirty="0" smtClean="0"/>
              <a:t>Flammpunkt: &gt;55°C</a:t>
            </a:r>
          </a:p>
          <a:p>
            <a:pPr>
              <a:spcBef>
                <a:spcPts val="0"/>
              </a:spcBef>
            </a:pPr>
            <a:endParaRPr lang="de-DE" sz="800" dirty="0" smtClean="0"/>
          </a:p>
          <a:p>
            <a:pPr>
              <a:spcBef>
                <a:spcPts val="0"/>
              </a:spcBef>
            </a:pPr>
            <a:r>
              <a:rPr lang="de-DE" sz="1800" dirty="0" err="1" smtClean="0"/>
              <a:t>Züntemperatur</a:t>
            </a:r>
            <a:r>
              <a:rPr lang="de-DE" sz="1800" dirty="0" smtClean="0"/>
              <a:t>: </a:t>
            </a:r>
            <a:r>
              <a:rPr lang="it-IT" sz="1800" dirty="0"/>
              <a:t>circa </a:t>
            </a:r>
            <a:r>
              <a:rPr lang="it-IT" sz="1800" dirty="0" smtClean="0"/>
              <a:t>220</a:t>
            </a:r>
            <a:r>
              <a:rPr lang="it-IT" sz="1800" dirty="0"/>
              <a:t> °</a:t>
            </a:r>
            <a:r>
              <a:rPr lang="it-IT" sz="1800" dirty="0" smtClean="0"/>
              <a:t>C</a:t>
            </a:r>
          </a:p>
          <a:p>
            <a:pPr>
              <a:spcBef>
                <a:spcPts val="0"/>
              </a:spcBef>
            </a:pPr>
            <a:endParaRPr lang="it-IT" sz="800" dirty="0" smtClean="0"/>
          </a:p>
          <a:p>
            <a:pPr marL="0" indent="0">
              <a:spcBef>
                <a:spcPts val="0"/>
              </a:spcBef>
              <a:buNone/>
            </a:pPr>
            <a:endParaRPr lang="de-DE" sz="1800" dirty="0" smtClean="0"/>
          </a:p>
          <a:p>
            <a:pPr>
              <a:spcBef>
                <a:spcPts val="0"/>
              </a:spcBef>
            </a:pPr>
            <a:endParaRPr lang="de-DE" sz="1800" dirty="0" smtClean="0"/>
          </a:p>
          <a:p>
            <a:pPr>
              <a:spcBef>
                <a:spcPts val="0"/>
              </a:spcBef>
            </a:pPr>
            <a:endParaRPr lang="en-US" sz="1800" dirty="0" smtClean="0"/>
          </a:p>
          <a:p>
            <a:pPr>
              <a:spcBef>
                <a:spcPts val="0"/>
              </a:spcBef>
            </a:pPr>
            <a:endParaRPr lang="en-US" sz="1800" dirty="0"/>
          </a:p>
          <a:p>
            <a:pPr>
              <a:spcBef>
                <a:spcPts val="0"/>
              </a:spcBef>
            </a:pPr>
            <a:endParaRPr lang="en-US" sz="1800" dirty="0" smtClean="0"/>
          </a:p>
        </p:txBody>
      </p:sp>
      <p:pic>
        <p:nvPicPr>
          <p:cNvPr id="4" name="Picture 3" descr="450px-biodiese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274" y="1671019"/>
            <a:ext cx="2940539" cy="3920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7445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2" y="-187960"/>
            <a:ext cx="7583487" cy="1044388"/>
          </a:xfrm>
        </p:spPr>
        <p:txBody>
          <a:bodyPr/>
          <a:lstStyle/>
          <a:p>
            <a:pPr algn="ctr"/>
            <a:r>
              <a:rPr lang="en-US" dirty="0" err="1" smtClean="0"/>
              <a:t>Verwendung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47040" y="1039311"/>
            <a:ext cx="8442960" cy="5270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2575" indent="-282575" algn="l" defTabSz="914400" rtl="0" eaLnBrk="1" latinLnBrk="0" hangingPunct="1">
              <a:spcBef>
                <a:spcPts val="2000"/>
              </a:spcBef>
              <a:buFont typeface="Wingdings 2" pitchFamily="18" charset="2"/>
              <a:buChar char="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77850" indent="-2952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6042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143000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42557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711325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0002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2290763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25717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endParaRPr lang="en-US" sz="3200" dirty="0" smtClean="0"/>
          </a:p>
          <a:p>
            <a:pPr marL="0" indent="0" algn="ctr">
              <a:spcBef>
                <a:spcPts val="0"/>
              </a:spcBef>
              <a:buNone/>
            </a:pPr>
            <a:r>
              <a:rPr lang="en-US" sz="3200" dirty="0" smtClean="0"/>
              <a:t>Biodiesel </a:t>
            </a:r>
            <a:r>
              <a:rPr lang="en-US" sz="3200" dirty="0" err="1" smtClean="0"/>
              <a:t>wird</a:t>
            </a:r>
            <a:r>
              <a:rPr lang="en-US" sz="3200" dirty="0" smtClean="0"/>
              <a:t> </a:t>
            </a:r>
            <a:r>
              <a:rPr lang="en-US" sz="3200" dirty="0" err="1" smtClean="0"/>
              <a:t>als</a:t>
            </a:r>
            <a:r>
              <a:rPr lang="en-US" sz="3200" dirty="0" smtClean="0"/>
              <a:t> </a:t>
            </a:r>
            <a:r>
              <a:rPr lang="en-US" sz="3200" dirty="0" err="1" smtClean="0"/>
              <a:t>Ersatzstoff</a:t>
            </a:r>
            <a:r>
              <a:rPr lang="en-US" sz="3200" dirty="0" smtClean="0"/>
              <a:t> </a:t>
            </a:r>
            <a:r>
              <a:rPr lang="en-US" sz="3200" dirty="0" err="1" smtClean="0"/>
              <a:t>für</a:t>
            </a:r>
            <a:r>
              <a:rPr lang="en-US" sz="3200" dirty="0" smtClean="0"/>
              <a:t> </a:t>
            </a:r>
            <a:r>
              <a:rPr lang="en-US" sz="3200" dirty="0" err="1" smtClean="0"/>
              <a:t>herkömlichen</a:t>
            </a:r>
            <a:r>
              <a:rPr lang="en-US" sz="3200" dirty="0" smtClean="0"/>
              <a:t> Diesel </a:t>
            </a:r>
            <a:r>
              <a:rPr lang="en-US" sz="3200" dirty="0" err="1" smtClean="0"/>
              <a:t>verwendet</a:t>
            </a:r>
            <a:endParaRPr lang="en-US" sz="3200" dirty="0" smtClean="0"/>
          </a:p>
          <a:p>
            <a:pPr marL="0" indent="0" algn="ctr">
              <a:spcBef>
                <a:spcPts val="0"/>
              </a:spcBef>
              <a:buNone/>
            </a:pPr>
            <a:endParaRPr lang="en-US" sz="3200" dirty="0" smtClean="0"/>
          </a:p>
          <a:p>
            <a:pPr marL="0" indent="0" algn="ctr">
              <a:spcBef>
                <a:spcPts val="0"/>
              </a:spcBef>
              <a:buNone/>
            </a:pPr>
            <a:r>
              <a:rPr lang="en-US" sz="3200" dirty="0" err="1" smtClean="0"/>
              <a:t>Seit</a:t>
            </a:r>
            <a:r>
              <a:rPr lang="en-US" sz="3200" dirty="0" smtClean="0"/>
              <a:t> </a:t>
            </a:r>
            <a:r>
              <a:rPr lang="en-US" sz="3200" dirty="0" err="1" smtClean="0"/>
              <a:t>dem</a:t>
            </a:r>
            <a:r>
              <a:rPr lang="en-US" sz="3200" dirty="0" smtClean="0"/>
              <a:t> 01.01.2007 </a:t>
            </a:r>
            <a:r>
              <a:rPr lang="en-US" sz="3200" dirty="0" err="1" smtClean="0"/>
              <a:t>ist</a:t>
            </a:r>
            <a:r>
              <a:rPr lang="en-US" sz="3200" dirty="0" smtClean="0"/>
              <a:t> </a:t>
            </a:r>
            <a:r>
              <a:rPr lang="en-US" sz="3200" dirty="0" err="1" smtClean="0"/>
              <a:t>eine</a:t>
            </a:r>
            <a:r>
              <a:rPr lang="en-US" sz="3200" dirty="0" smtClean="0"/>
              <a:t> </a:t>
            </a:r>
            <a:r>
              <a:rPr lang="en-US" sz="3200" dirty="0" err="1" smtClean="0"/>
              <a:t>Beimischung</a:t>
            </a:r>
            <a:r>
              <a:rPr lang="en-US" sz="3200" dirty="0" smtClean="0"/>
              <a:t> von 5% </a:t>
            </a:r>
            <a:r>
              <a:rPr lang="en-US" sz="3200" dirty="0" err="1" smtClean="0"/>
              <a:t>gesetzlich</a:t>
            </a:r>
            <a:r>
              <a:rPr lang="en-US" sz="3200" dirty="0" smtClean="0"/>
              <a:t> </a:t>
            </a:r>
            <a:r>
              <a:rPr lang="en-US" sz="3200" dirty="0" err="1" smtClean="0"/>
              <a:t>gefordert</a:t>
            </a:r>
            <a:endParaRPr lang="en-US" sz="3200" dirty="0" smtClean="0"/>
          </a:p>
          <a:p>
            <a:pPr marL="0" indent="0" algn="ctr">
              <a:spcBef>
                <a:spcPts val="0"/>
              </a:spcBef>
              <a:buNone/>
            </a:pPr>
            <a:endParaRPr lang="en-US" sz="3200" dirty="0"/>
          </a:p>
          <a:p>
            <a:pPr marL="0" indent="0" algn="ctr">
              <a:spcBef>
                <a:spcPts val="0"/>
              </a:spcBef>
              <a:buNone/>
            </a:pPr>
            <a:r>
              <a:rPr lang="en-US" sz="3200" dirty="0" err="1" smtClean="0"/>
              <a:t>Bei</a:t>
            </a:r>
            <a:r>
              <a:rPr lang="en-US" sz="3200" dirty="0" smtClean="0"/>
              <a:t> so </a:t>
            </a:r>
            <a:r>
              <a:rPr lang="en-US" sz="3200" dirty="0" err="1" smtClean="0"/>
              <a:t>geringen</a:t>
            </a:r>
            <a:r>
              <a:rPr lang="en-US" sz="3200" dirty="0" smtClean="0"/>
              <a:t> </a:t>
            </a:r>
            <a:r>
              <a:rPr lang="en-US" sz="3200" dirty="0" err="1" smtClean="0"/>
              <a:t>Mengen</a:t>
            </a:r>
            <a:r>
              <a:rPr lang="en-US" sz="3200" dirty="0" smtClean="0"/>
              <a:t> </a:t>
            </a:r>
            <a:r>
              <a:rPr lang="en-US" sz="3200" dirty="0" err="1" smtClean="0"/>
              <a:t>ist</a:t>
            </a:r>
            <a:r>
              <a:rPr lang="en-US" sz="3200" dirty="0" smtClean="0"/>
              <a:t> </a:t>
            </a:r>
            <a:r>
              <a:rPr lang="en-US" sz="3200" dirty="0" err="1" smtClean="0"/>
              <a:t>keine</a:t>
            </a:r>
            <a:r>
              <a:rPr lang="en-US" sz="3200" dirty="0" smtClean="0"/>
              <a:t> </a:t>
            </a:r>
            <a:r>
              <a:rPr lang="en-US" sz="3200" dirty="0" err="1" smtClean="0"/>
              <a:t>Freigabe</a:t>
            </a:r>
            <a:r>
              <a:rPr lang="en-US" sz="3200" dirty="0" smtClean="0"/>
              <a:t> </a:t>
            </a:r>
            <a:r>
              <a:rPr lang="en-US" sz="3200" dirty="0" err="1" smtClean="0"/>
              <a:t>vom</a:t>
            </a:r>
            <a:r>
              <a:rPr lang="en-US" sz="3200" dirty="0" smtClean="0"/>
              <a:t> </a:t>
            </a:r>
            <a:r>
              <a:rPr lang="en-US" sz="3200" dirty="0" err="1" smtClean="0"/>
              <a:t>Hersteller</a:t>
            </a:r>
            <a:r>
              <a:rPr lang="en-US" sz="3200" dirty="0" smtClean="0"/>
              <a:t> </a:t>
            </a:r>
            <a:r>
              <a:rPr lang="en-US" sz="3200" dirty="0" err="1" smtClean="0"/>
              <a:t>notwendig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4935444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2" y="-187960"/>
            <a:ext cx="7583487" cy="1044388"/>
          </a:xfrm>
        </p:spPr>
        <p:txBody>
          <a:bodyPr/>
          <a:lstStyle/>
          <a:p>
            <a:pPr algn="ctr"/>
            <a:r>
              <a:rPr lang="en-US" dirty="0" err="1" smtClean="0"/>
              <a:t>Verwendung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47040" y="1039311"/>
            <a:ext cx="8442960" cy="5270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2575" indent="-282575" algn="l" defTabSz="914400" rtl="0" eaLnBrk="1" latinLnBrk="0" hangingPunct="1">
              <a:spcBef>
                <a:spcPts val="2000"/>
              </a:spcBef>
              <a:buFont typeface="Wingdings 2" pitchFamily="18" charset="2"/>
              <a:buChar char="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77850" indent="-2952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6042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143000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42557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711325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0002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2290763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25717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endParaRPr lang="en-US" sz="3200" dirty="0" smtClean="0"/>
          </a:p>
        </p:txBody>
      </p:sp>
      <p:pic>
        <p:nvPicPr>
          <p:cNvPr id="3" name="Picture 2" descr="biodiesel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451" y="1216000"/>
            <a:ext cx="6628664" cy="4789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9472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2" y="-187960"/>
            <a:ext cx="7583487" cy="1044388"/>
          </a:xfrm>
        </p:spPr>
        <p:txBody>
          <a:bodyPr/>
          <a:lstStyle/>
          <a:p>
            <a:pPr algn="ctr"/>
            <a:r>
              <a:rPr lang="en-US" dirty="0" err="1" smtClean="0"/>
              <a:t>Verwendung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47040" y="1039311"/>
            <a:ext cx="8442960" cy="5270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2575" indent="-282575" algn="l" defTabSz="914400" rtl="0" eaLnBrk="1" latinLnBrk="0" hangingPunct="1">
              <a:spcBef>
                <a:spcPts val="2000"/>
              </a:spcBef>
              <a:buFont typeface="Wingdings 2" pitchFamily="18" charset="2"/>
              <a:buChar char="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77850" indent="-2952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6042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143000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42557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711325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0002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2290763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25717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endParaRPr lang="en-US" sz="3200" dirty="0"/>
          </a:p>
          <a:p>
            <a:pPr marL="0" indent="0" algn="ctr">
              <a:spcBef>
                <a:spcPts val="0"/>
              </a:spcBef>
              <a:buNone/>
            </a:pPr>
            <a:r>
              <a:rPr lang="en-US" sz="3200" dirty="0" smtClean="0"/>
              <a:t>Da Biodiesel </a:t>
            </a:r>
            <a:r>
              <a:rPr lang="en-US" sz="3200" dirty="0" err="1" smtClean="0"/>
              <a:t>auch</a:t>
            </a:r>
            <a:r>
              <a:rPr lang="en-US" sz="3200" dirty="0" smtClean="0"/>
              <a:t> </a:t>
            </a:r>
            <a:r>
              <a:rPr lang="en-US" sz="3200" dirty="0" err="1" smtClean="0"/>
              <a:t>eigenschaften</a:t>
            </a:r>
            <a:r>
              <a:rPr lang="en-US" sz="3200" dirty="0" smtClean="0"/>
              <a:t> </a:t>
            </a:r>
            <a:r>
              <a:rPr lang="en-US" sz="3200" dirty="0" err="1" smtClean="0"/>
              <a:t>eines</a:t>
            </a:r>
            <a:r>
              <a:rPr lang="en-US" sz="3200" dirty="0" smtClean="0"/>
              <a:t> </a:t>
            </a:r>
            <a:r>
              <a:rPr lang="en-US" sz="3200" dirty="0" err="1" smtClean="0"/>
              <a:t>Lösemittels</a:t>
            </a:r>
            <a:r>
              <a:rPr lang="en-US" sz="3200" dirty="0" smtClean="0"/>
              <a:t> </a:t>
            </a:r>
            <a:r>
              <a:rPr lang="en-US" sz="3200" dirty="0" err="1" smtClean="0"/>
              <a:t>besitzt</a:t>
            </a:r>
            <a:r>
              <a:rPr lang="en-US" sz="3200" dirty="0" smtClean="0"/>
              <a:t>, </a:t>
            </a:r>
            <a:r>
              <a:rPr lang="en-US" sz="3200" dirty="0" err="1" smtClean="0"/>
              <a:t>ist</a:t>
            </a:r>
            <a:r>
              <a:rPr lang="en-US" sz="3200" dirty="0" smtClean="0"/>
              <a:t> </a:t>
            </a:r>
            <a:r>
              <a:rPr lang="en-US" sz="3200" dirty="0" err="1" smtClean="0"/>
              <a:t>bei</a:t>
            </a:r>
            <a:r>
              <a:rPr lang="en-US" sz="3200" dirty="0" smtClean="0"/>
              <a:t> </a:t>
            </a:r>
            <a:r>
              <a:rPr lang="en-US" sz="3200" dirty="0" err="1" smtClean="0"/>
              <a:t>Verwendung</a:t>
            </a:r>
            <a:r>
              <a:rPr lang="en-US" sz="3200" dirty="0" smtClean="0"/>
              <a:t> von B100 ( 100% Biodiesel ) </a:t>
            </a:r>
            <a:r>
              <a:rPr lang="en-US" sz="3200" dirty="0" err="1" smtClean="0"/>
              <a:t>eine</a:t>
            </a:r>
            <a:r>
              <a:rPr lang="en-US" sz="3200" dirty="0" smtClean="0"/>
              <a:t>  </a:t>
            </a:r>
            <a:r>
              <a:rPr lang="en-US" sz="3200" dirty="0" err="1" smtClean="0"/>
              <a:t>Freigabe</a:t>
            </a:r>
            <a:r>
              <a:rPr lang="en-US" sz="3200" dirty="0" smtClean="0"/>
              <a:t> des </a:t>
            </a:r>
            <a:r>
              <a:rPr lang="en-US" sz="3200" dirty="0" err="1" smtClean="0"/>
              <a:t>Fahrzeugerstellers</a:t>
            </a:r>
            <a:r>
              <a:rPr lang="en-US" sz="3200" dirty="0" smtClean="0"/>
              <a:t> </a:t>
            </a:r>
            <a:r>
              <a:rPr lang="en-US" sz="3200" dirty="0" err="1" smtClean="0"/>
              <a:t>notwendig</a:t>
            </a:r>
            <a:r>
              <a:rPr lang="en-US" sz="3200" dirty="0" smtClean="0"/>
              <a:t>, da </a:t>
            </a:r>
            <a:r>
              <a:rPr lang="en-US" sz="3200" dirty="0" err="1" smtClean="0"/>
              <a:t>Dichtungen</a:t>
            </a:r>
            <a:r>
              <a:rPr lang="en-US" sz="3200" dirty="0" smtClean="0"/>
              <a:t> und </a:t>
            </a:r>
            <a:r>
              <a:rPr lang="en-US" sz="3200" dirty="0" err="1" smtClean="0"/>
              <a:t>Schläuche</a:t>
            </a:r>
            <a:r>
              <a:rPr lang="en-US" sz="3200" dirty="0" smtClean="0"/>
              <a:t> </a:t>
            </a:r>
            <a:r>
              <a:rPr lang="en-US" sz="3200" dirty="0" err="1" smtClean="0"/>
              <a:t>angegriffen</a:t>
            </a:r>
            <a:r>
              <a:rPr lang="en-US" sz="3200" dirty="0" smtClean="0"/>
              <a:t> </a:t>
            </a:r>
            <a:r>
              <a:rPr lang="en-US" sz="3200" dirty="0" err="1" smtClean="0"/>
              <a:t>werden</a:t>
            </a:r>
            <a:r>
              <a:rPr lang="en-US" sz="3200" dirty="0" smtClean="0"/>
              <a:t>.</a:t>
            </a:r>
            <a:endParaRPr lang="en-US" sz="3200" dirty="0"/>
          </a:p>
          <a:p>
            <a:pPr marL="0" indent="0" algn="ctr">
              <a:spcBef>
                <a:spcPts val="0"/>
              </a:spcBef>
              <a:buNone/>
            </a:pPr>
            <a:r>
              <a:rPr lang="en-US" sz="3200" dirty="0" err="1" smtClean="0"/>
              <a:t>Aus</a:t>
            </a:r>
            <a:r>
              <a:rPr lang="en-US" sz="3200" dirty="0" smtClean="0"/>
              <a:t> </a:t>
            </a:r>
            <a:r>
              <a:rPr lang="en-US" sz="3200" dirty="0" err="1" smtClean="0"/>
              <a:t>diesem</a:t>
            </a:r>
            <a:r>
              <a:rPr lang="en-US" sz="3200" dirty="0" smtClean="0"/>
              <a:t> </a:t>
            </a:r>
            <a:r>
              <a:rPr lang="en-US" sz="3200" dirty="0" err="1" smtClean="0"/>
              <a:t>Grund</a:t>
            </a:r>
            <a:r>
              <a:rPr lang="en-US" sz="3200" dirty="0" smtClean="0"/>
              <a:t> </a:t>
            </a:r>
            <a:r>
              <a:rPr lang="en-US" sz="3200" dirty="0" err="1" smtClean="0"/>
              <a:t>wird</a:t>
            </a:r>
            <a:r>
              <a:rPr lang="en-US" sz="3200" dirty="0" smtClean="0"/>
              <a:t> Biodiesel </a:t>
            </a:r>
            <a:r>
              <a:rPr lang="en-US" sz="3200" dirty="0" err="1" smtClean="0"/>
              <a:t>auch</a:t>
            </a:r>
            <a:r>
              <a:rPr lang="en-US" sz="3200" dirty="0" smtClean="0"/>
              <a:t> </a:t>
            </a:r>
            <a:r>
              <a:rPr lang="en-US" sz="3200" dirty="0" err="1" smtClean="0"/>
              <a:t>nicht</a:t>
            </a:r>
            <a:r>
              <a:rPr lang="en-US" sz="3200" dirty="0" smtClean="0"/>
              <a:t> </a:t>
            </a:r>
            <a:r>
              <a:rPr lang="en-US" sz="3200" dirty="0" err="1" smtClean="0"/>
              <a:t>als</a:t>
            </a:r>
            <a:r>
              <a:rPr lang="en-US" sz="3200" dirty="0" smtClean="0"/>
              <a:t> </a:t>
            </a:r>
            <a:r>
              <a:rPr lang="en-US" sz="3200" dirty="0" err="1" smtClean="0"/>
              <a:t>Heizöl</a:t>
            </a:r>
            <a:r>
              <a:rPr lang="en-US" sz="3200" dirty="0" smtClean="0"/>
              <a:t> </a:t>
            </a:r>
            <a:r>
              <a:rPr lang="en-US" sz="3200" dirty="0" err="1" smtClean="0"/>
              <a:t>verwendet</a:t>
            </a:r>
            <a:r>
              <a:rPr lang="en-US" sz="3200" dirty="0" smtClean="0"/>
              <a:t>, da die </a:t>
            </a:r>
            <a:r>
              <a:rPr lang="en-US" sz="3200" dirty="0" err="1" smtClean="0"/>
              <a:t>Umrüstung</a:t>
            </a:r>
            <a:r>
              <a:rPr lang="en-US" sz="3200" dirty="0" smtClean="0"/>
              <a:t> </a:t>
            </a:r>
            <a:r>
              <a:rPr lang="en-US" sz="3200" dirty="0" err="1" smtClean="0"/>
              <a:t>sehr</a:t>
            </a:r>
            <a:r>
              <a:rPr lang="en-US" sz="3200" dirty="0" smtClean="0"/>
              <a:t> </a:t>
            </a:r>
            <a:r>
              <a:rPr lang="en-US" sz="3200" dirty="0" err="1" smtClean="0"/>
              <a:t>aufwendig</a:t>
            </a:r>
            <a:r>
              <a:rPr lang="en-US" sz="3200" dirty="0" smtClean="0"/>
              <a:t> </a:t>
            </a:r>
            <a:r>
              <a:rPr lang="en-US" sz="3200" dirty="0" err="1" smtClean="0"/>
              <a:t>wäre</a:t>
            </a:r>
            <a:r>
              <a:rPr lang="en-US" sz="3200" dirty="0"/>
              <a:t>.</a:t>
            </a: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21000440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2" y="-187960"/>
            <a:ext cx="7583487" cy="1044388"/>
          </a:xfrm>
        </p:spPr>
        <p:txBody>
          <a:bodyPr/>
          <a:lstStyle/>
          <a:p>
            <a:pPr algn="ctr"/>
            <a:r>
              <a:rPr lang="en-US" dirty="0" err="1" smtClean="0"/>
              <a:t>Verwendung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47040" y="1039311"/>
            <a:ext cx="8442960" cy="5270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2575" indent="-282575" algn="l" defTabSz="914400" rtl="0" eaLnBrk="1" latinLnBrk="0" hangingPunct="1">
              <a:spcBef>
                <a:spcPts val="2000"/>
              </a:spcBef>
              <a:buFont typeface="Wingdings 2" pitchFamily="18" charset="2"/>
              <a:buChar char="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77850" indent="-2952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6042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143000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42557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711325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0002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2290763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25717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endParaRPr lang="en-US" sz="3200" dirty="0" smtClean="0"/>
          </a:p>
          <a:p>
            <a:pPr marL="0" indent="0" algn="ctr">
              <a:spcBef>
                <a:spcPts val="0"/>
              </a:spcBef>
              <a:buNone/>
            </a:pPr>
            <a:r>
              <a:rPr lang="en-US" sz="3200" dirty="0" smtClean="0"/>
              <a:t>In der </a:t>
            </a:r>
            <a:r>
              <a:rPr lang="en-US" sz="3200" dirty="0" err="1" smtClean="0"/>
              <a:t>Schifffahrt</a:t>
            </a:r>
            <a:r>
              <a:rPr lang="en-US" sz="3200" dirty="0" smtClean="0"/>
              <a:t> und </a:t>
            </a:r>
            <a:r>
              <a:rPr lang="en-US" sz="3200" dirty="0" err="1" smtClean="0"/>
              <a:t>im</a:t>
            </a:r>
            <a:r>
              <a:rPr lang="en-US" sz="3200" dirty="0" smtClean="0"/>
              <a:t> </a:t>
            </a:r>
            <a:r>
              <a:rPr lang="en-US" sz="3200" dirty="0" err="1" smtClean="0"/>
              <a:t>Schienenverkehr</a:t>
            </a:r>
            <a:r>
              <a:rPr lang="en-US" sz="3200" dirty="0" smtClean="0"/>
              <a:t> </a:t>
            </a:r>
            <a:r>
              <a:rPr lang="en-US" sz="3200" dirty="0" err="1" smtClean="0"/>
              <a:t>kommt</a:t>
            </a:r>
            <a:r>
              <a:rPr lang="en-US" sz="3200" dirty="0" smtClean="0"/>
              <a:t> Biodiesel </a:t>
            </a:r>
            <a:r>
              <a:rPr lang="en-US" sz="3200" dirty="0" err="1" smtClean="0"/>
              <a:t>nur</a:t>
            </a:r>
            <a:r>
              <a:rPr lang="en-US" sz="3200" dirty="0" smtClean="0"/>
              <a:t> in </a:t>
            </a:r>
            <a:r>
              <a:rPr lang="en-US" sz="3200" dirty="0" err="1" smtClean="0"/>
              <a:t>wenigen</a:t>
            </a:r>
            <a:r>
              <a:rPr lang="en-US" sz="3200" dirty="0" smtClean="0"/>
              <a:t> </a:t>
            </a:r>
            <a:r>
              <a:rPr lang="en-US" sz="3200" dirty="0" err="1" smtClean="0"/>
              <a:t>kleinen</a:t>
            </a:r>
            <a:r>
              <a:rPr lang="en-US" sz="3200" dirty="0" smtClean="0"/>
              <a:t> </a:t>
            </a:r>
            <a:r>
              <a:rPr lang="en-US" sz="3200" dirty="0" err="1" smtClean="0"/>
              <a:t>Projekten</a:t>
            </a:r>
            <a:r>
              <a:rPr lang="en-US" sz="3200" dirty="0" smtClean="0"/>
              <a:t> </a:t>
            </a:r>
            <a:r>
              <a:rPr lang="en-US" sz="3200" dirty="0" err="1" smtClean="0"/>
              <a:t>zum</a:t>
            </a:r>
            <a:r>
              <a:rPr lang="en-US" sz="3200" dirty="0" smtClean="0"/>
              <a:t> </a:t>
            </a:r>
            <a:r>
              <a:rPr lang="en-US" sz="3200" dirty="0" err="1" smtClean="0"/>
              <a:t>Einsatz</a:t>
            </a:r>
            <a:endParaRPr lang="en-US" sz="3200" dirty="0" smtClean="0"/>
          </a:p>
          <a:p>
            <a:pPr marL="0" indent="0" algn="ctr">
              <a:spcBef>
                <a:spcPts val="0"/>
              </a:spcBef>
              <a:buNone/>
            </a:pPr>
            <a:endParaRPr lang="en-US" sz="3200" dirty="0"/>
          </a:p>
          <a:p>
            <a:pPr marL="0" indent="0" algn="ctr">
              <a:spcBef>
                <a:spcPts val="0"/>
              </a:spcBef>
              <a:buNone/>
            </a:pPr>
            <a:r>
              <a:rPr lang="en-US" sz="3200" dirty="0" smtClean="0"/>
              <a:t>Der </a:t>
            </a:r>
            <a:r>
              <a:rPr lang="en-US" sz="3200" dirty="0" err="1" smtClean="0"/>
              <a:t>Einsatz</a:t>
            </a:r>
            <a:r>
              <a:rPr lang="en-US" sz="3200" dirty="0" smtClean="0"/>
              <a:t> </a:t>
            </a:r>
            <a:r>
              <a:rPr lang="en-US" sz="3200" dirty="0" err="1" smtClean="0"/>
              <a:t>im</a:t>
            </a:r>
            <a:r>
              <a:rPr lang="en-US" sz="3200" dirty="0" smtClean="0"/>
              <a:t> </a:t>
            </a:r>
            <a:r>
              <a:rPr lang="en-US" sz="3200" dirty="0" err="1" smtClean="0"/>
              <a:t>Flugverkehr</a:t>
            </a:r>
            <a:r>
              <a:rPr lang="en-US" sz="3200" dirty="0" smtClean="0"/>
              <a:t> </a:t>
            </a:r>
            <a:r>
              <a:rPr lang="en-US" sz="3200" dirty="0" err="1" smtClean="0"/>
              <a:t>befindet</a:t>
            </a:r>
            <a:r>
              <a:rPr lang="en-US" sz="3200" dirty="0" smtClean="0"/>
              <a:t> </a:t>
            </a:r>
            <a:r>
              <a:rPr lang="en-US" sz="3200" dirty="0" err="1" smtClean="0"/>
              <a:t>sich</a:t>
            </a:r>
            <a:r>
              <a:rPr lang="en-US" sz="3200" dirty="0" smtClean="0"/>
              <a:t> </a:t>
            </a:r>
            <a:r>
              <a:rPr lang="en-US" sz="3200" dirty="0" err="1" smtClean="0"/>
              <a:t>noch</a:t>
            </a:r>
            <a:r>
              <a:rPr lang="en-US" sz="3200" dirty="0" smtClean="0"/>
              <a:t> in der </a:t>
            </a:r>
            <a:r>
              <a:rPr lang="en-US" sz="3200" dirty="0" err="1" smtClean="0"/>
              <a:t>Entwicklung</a:t>
            </a:r>
            <a:r>
              <a:rPr lang="en-US" sz="3200" dirty="0" smtClean="0"/>
              <a:t>. </a:t>
            </a:r>
            <a:r>
              <a:rPr lang="en-US" sz="3200" dirty="0" err="1" smtClean="0"/>
              <a:t>Es</a:t>
            </a:r>
            <a:r>
              <a:rPr lang="en-US" sz="3200" dirty="0" smtClean="0"/>
              <a:t> </a:t>
            </a:r>
            <a:r>
              <a:rPr lang="en-US" sz="3200" dirty="0" err="1" smtClean="0"/>
              <a:t>wurden</a:t>
            </a:r>
            <a:r>
              <a:rPr lang="en-US" sz="3200" dirty="0" smtClean="0"/>
              <a:t> </a:t>
            </a:r>
            <a:r>
              <a:rPr lang="en-US" sz="3200" dirty="0" err="1" smtClean="0"/>
              <a:t>bisher</a:t>
            </a:r>
            <a:r>
              <a:rPr lang="en-US" sz="3200" dirty="0" smtClean="0"/>
              <a:t> </a:t>
            </a:r>
            <a:r>
              <a:rPr lang="en-US" sz="3200" dirty="0" err="1" smtClean="0"/>
              <a:t>nur</a:t>
            </a:r>
            <a:r>
              <a:rPr lang="en-US" sz="3200" dirty="0" smtClean="0"/>
              <a:t> </a:t>
            </a:r>
            <a:r>
              <a:rPr lang="en-US" sz="3200" dirty="0" err="1" smtClean="0"/>
              <a:t>Testflüge</a:t>
            </a:r>
            <a:r>
              <a:rPr lang="en-US" sz="3200" dirty="0" smtClean="0"/>
              <a:t> </a:t>
            </a:r>
            <a:r>
              <a:rPr lang="en-US" sz="3200" dirty="0" err="1" smtClean="0"/>
              <a:t>durchgeführt</a:t>
            </a:r>
            <a:r>
              <a:rPr lang="en-US" sz="3200" dirty="0"/>
              <a:t>.</a:t>
            </a: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10607850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2" y="-187960"/>
            <a:ext cx="7583487" cy="1044388"/>
          </a:xfrm>
        </p:spPr>
        <p:txBody>
          <a:bodyPr/>
          <a:lstStyle/>
          <a:p>
            <a:pPr algn="ctr"/>
            <a:r>
              <a:rPr lang="en-US" dirty="0" err="1" smtClean="0"/>
              <a:t>Produktion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47040" y="1039311"/>
            <a:ext cx="8442960" cy="5270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2575" indent="-282575" algn="l" defTabSz="914400" rtl="0" eaLnBrk="1" latinLnBrk="0" hangingPunct="1">
              <a:spcBef>
                <a:spcPts val="2000"/>
              </a:spcBef>
              <a:buFont typeface="Wingdings 2" pitchFamily="18" charset="2"/>
              <a:buChar char="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77850" indent="-2952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6042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143000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42557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711325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0002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2290763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25717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endParaRPr lang="en-US" sz="800" dirty="0" smtClean="0"/>
          </a:p>
          <a:p>
            <a:pPr marL="0" indent="0" algn="ctr">
              <a:spcBef>
                <a:spcPts val="0"/>
              </a:spcBef>
              <a:buNone/>
            </a:pPr>
            <a:r>
              <a:rPr lang="en-US" sz="3200" dirty="0"/>
              <a:t>In Deutschland </a:t>
            </a:r>
            <a:r>
              <a:rPr lang="en-US" sz="3200" dirty="0" err="1"/>
              <a:t>produzieren</a:t>
            </a:r>
            <a:r>
              <a:rPr lang="en-US" sz="3200" dirty="0"/>
              <a:t> </a:t>
            </a:r>
            <a:r>
              <a:rPr lang="en-US" sz="3200" dirty="0" err="1"/>
              <a:t>rund</a:t>
            </a:r>
            <a:r>
              <a:rPr lang="en-US" sz="3200" dirty="0"/>
              <a:t> 40 </a:t>
            </a:r>
            <a:r>
              <a:rPr lang="en-US" sz="3200" dirty="0" err="1"/>
              <a:t>Hersteller</a:t>
            </a:r>
            <a:r>
              <a:rPr lang="en-US" sz="3200" dirty="0"/>
              <a:t> </a:t>
            </a:r>
            <a:r>
              <a:rPr lang="en-US" sz="3200" dirty="0" smtClean="0"/>
              <a:t>Biodiesel</a:t>
            </a:r>
          </a:p>
          <a:p>
            <a:pPr marL="0" indent="0" algn="ctr">
              <a:spcBef>
                <a:spcPts val="0"/>
              </a:spcBef>
              <a:buNone/>
            </a:pPr>
            <a:endParaRPr lang="en-US" sz="3200" dirty="0"/>
          </a:p>
          <a:p>
            <a:pPr marL="0" indent="0" algn="ctr">
              <a:spcBef>
                <a:spcPts val="0"/>
              </a:spcBef>
              <a:buNone/>
            </a:pPr>
            <a:r>
              <a:rPr lang="en-US" sz="3200" dirty="0" smtClean="0"/>
              <a:t>2007 </a:t>
            </a:r>
            <a:r>
              <a:rPr lang="en-US" sz="3200" dirty="0" err="1" smtClean="0"/>
              <a:t>betrug</a:t>
            </a:r>
            <a:r>
              <a:rPr lang="en-US" sz="3200" dirty="0" smtClean="0"/>
              <a:t> die </a:t>
            </a:r>
            <a:r>
              <a:rPr lang="en-US" sz="3200" dirty="0" err="1" smtClean="0"/>
              <a:t>Kapazität</a:t>
            </a:r>
            <a:r>
              <a:rPr lang="en-US" sz="3200" dirty="0" smtClean="0"/>
              <a:t> der </a:t>
            </a:r>
            <a:r>
              <a:rPr lang="en-US" sz="3200" dirty="0" err="1" smtClean="0"/>
              <a:t>Produktion</a:t>
            </a:r>
            <a:r>
              <a:rPr lang="en-US" sz="3200" dirty="0" smtClean="0"/>
              <a:t> 4,8 </a:t>
            </a:r>
            <a:r>
              <a:rPr lang="en-US" sz="3200" dirty="0" err="1" smtClean="0"/>
              <a:t>Millionen</a:t>
            </a:r>
            <a:r>
              <a:rPr lang="en-US" sz="3200" dirty="0" smtClean="0"/>
              <a:t> </a:t>
            </a:r>
            <a:r>
              <a:rPr lang="en-US" sz="3200" dirty="0" err="1" smtClean="0"/>
              <a:t>Tonnen</a:t>
            </a:r>
            <a:endParaRPr lang="en-US" sz="3200" dirty="0" smtClean="0"/>
          </a:p>
          <a:p>
            <a:pPr marL="0" indent="0" algn="ctr">
              <a:spcBef>
                <a:spcPts val="0"/>
              </a:spcBef>
              <a:buNone/>
            </a:pPr>
            <a:r>
              <a:rPr lang="en-US" sz="3200" dirty="0" err="1" smtClean="0"/>
              <a:t>Wobei</a:t>
            </a:r>
            <a:r>
              <a:rPr lang="en-US" sz="3200" dirty="0" smtClean="0"/>
              <a:t> </a:t>
            </a:r>
            <a:r>
              <a:rPr lang="en-US" sz="3200" dirty="0" err="1" smtClean="0"/>
              <a:t>im</a:t>
            </a:r>
            <a:r>
              <a:rPr lang="en-US" sz="3200" dirty="0" smtClean="0"/>
              <a:t> </a:t>
            </a:r>
            <a:r>
              <a:rPr lang="en-US" sz="3200" dirty="0" err="1" smtClean="0"/>
              <a:t>gleichen</a:t>
            </a:r>
            <a:r>
              <a:rPr lang="en-US" sz="3200" dirty="0" smtClean="0"/>
              <a:t> </a:t>
            </a:r>
            <a:r>
              <a:rPr lang="en-US" sz="3200" dirty="0" err="1" smtClean="0"/>
              <a:t>Jahr</a:t>
            </a:r>
            <a:r>
              <a:rPr lang="en-US" sz="3200" dirty="0" smtClean="0"/>
              <a:t> </a:t>
            </a:r>
            <a:r>
              <a:rPr lang="en-US" sz="3200" dirty="0" err="1" smtClean="0"/>
              <a:t>nur</a:t>
            </a:r>
            <a:r>
              <a:rPr lang="en-US" sz="3200" dirty="0" smtClean="0"/>
              <a:t> </a:t>
            </a:r>
            <a:r>
              <a:rPr lang="en-US" sz="3200" dirty="0" err="1" smtClean="0"/>
              <a:t>etwa</a:t>
            </a:r>
            <a:r>
              <a:rPr lang="en-US" sz="3200" dirty="0" smtClean="0"/>
              <a:t> 3,3 </a:t>
            </a:r>
            <a:r>
              <a:rPr lang="en-US" sz="3200" dirty="0" err="1" smtClean="0"/>
              <a:t>Millionen</a:t>
            </a:r>
            <a:r>
              <a:rPr lang="en-US" sz="3200" dirty="0" smtClean="0"/>
              <a:t> </a:t>
            </a:r>
            <a:r>
              <a:rPr lang="en-US" sz="3200" dirty="0" err="1" smtClean="0"/>
              <a:t>Tonnen</a:t>
            </a:r>
            <a:r>
              <a:rPr lang="en-US" sz="3200" dirty="0" smtClean="0"/>
              <a:t> </a:t>
            </a:r>
            <a:r>
              <a:rPr lang="en-US" sz="3200" dirty="0" err="1" smtClean="0"/>
              <a:t>abgesetzt</a:t>
            </a:r>
            <a:r>
              <a:rPr lang="en-US" sz="3200" dirty="0" smtClean="0"/>
              <a:t> </a:t>
            </a:r>
            <a:r>
              <a:rPr lang="en-US" sz="3200" dirty="0" err="1" smtClean="0"/>
              <a:t>wurden</a:t>
            </a:r>
            <a:endParaRPr lang="en-US" sz="3200" dirty="0" smtClean="0"/>
          </a:p>
          <a:p>
            <a:pPr marL="0" indent="0" algn="ctr">
              <a:spcBef>
                <a:spcPts val="0"/>
              </a:spcBef>
              <a:buNone/>
            </a:pPr>
            <a:endParaRPr lang="en-US" sz="3200" dirty="0"/>
          </a:p>
          <a:p>
            <a:pPr marL="0" indent="0" algn="ctr">
              <a:spcBef>
                <a:spcPts val="0"/>
              </a:spcBef>
              <a:buNone/>
            </a:pPr>
            <a:r>
              <a:rPr lang="en-US" sz="3200" dirty="0" smtClean="0"/>
              <a:t>Der </a:t>
            </a:r>
            <a:r>
              <a:rPr lang="en-US" sz="3200" dirty="0" err="1" smtClean="0"/>
              <a:t>Großteil</a:t>
            </a:r>
            <a:r>
              <a:rPr lang="en-US" sz="3200" dirty="0" smtClean="0"/>
              <a:t> der </a:t>
            </a:r>
            <a:r>
              <a:rPr lang="en-US" sz="3200" dirty="0" err="1" smtClean="0"/>
              <a:t>Hersteller</a:t>
            </a:r>
            <a:r>
              <a:rPr lang="en-US" sz="3200" dirty="0" smtClean="0"/>
              <a:t> </a:t>
            </a:r>
            <a:r>
              <a:rPr lang="en-US" sz="3200" dirty="0" err="1" smtClean="0"/>
              <a:t>produzieren</a:t>
            </a:r>
            <a:r>
              <a:rPr lang="en-US" sz="3200" dirty="0" smtClean="0"/>
              <a:t> in den </a:t>
            </a:r>
            <a:r>
              <a:rPr lang="en-US" sz="3200" dirty="0" err="1" smtClean="0"/>
              <a:t>neuen</a:t>
            </a:r>
            <a:r>
              <a:rPr lang="en-US" sz="3200" dirty="0" smtClean="0"/>
              <a:t> </a:t>
            </a:r>
            <a:r>
              <a:rPr lang="en-US" sz="3200" dirty="0" err="1" smtClean="0"/>
              <a:t>Bundesländern</a:t>
            </a: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8454886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563880"/>
            <a:ext cx="7583487" cy="1044388"/>
          </a:xfrm>
        </p:spPr>
        <p:txBody>
          <a:bodyPr/>
          <a:lstStyle/>
          <a:p>
            <a:pPr algn="ctr"/>
            <a:r>
              <a:rPr lang="en-US" dirty="0" err="1" smtClean="0"/>
              <a:t>Gerätschaften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5" name="Picture 4" descr="IMG_469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00" y="1696720"/>
            <a:ext cx="1314027" cy="1971040"/>
          </a:xfrm>
          <a:prstGeom prst="rect">
            <a:avLst/>
          </a:prstGeom>
        </p:spPr>
      </p:pic>
      <p:pic>
        <p:nvPicPr>
          <p:cNvPr id="6" name="Picture 5" descr="IMG_4691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5440" y="3231278"/>
            <a:ext cx="1835308" cy="2752962"/>
          </a:xfrm>
          <a:prstGeom prst="rect">
            <a:avLst/>
          </a:prstGeom>
        </p:spPr>
      </p:pic>
      <p:pic>
        <p:nvPicPr>
          <p:cNvPr id="7" name="Picture 6" descr="IMG_469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386" y="1374538"/>
            <a:ext cx="1865523" cy="2798284"/>
          </a:xfrm>
          <a:prstGeom prst="rect">
            <a:avLst/>
          </a:prstGeom>
        </p:spPr>
      </p:pic>
      <p:pic>
        <p:nvPicPr>
          <p:cNvPr id="8" name="Picture 7" descr="IMG_4697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4409440"/>
            <a:ext cx="2849880" cy="1899920"/>
          </a:xfrm>
          <a:prstGeom prst="rect">
            <a:avLst/>
          </a:prstGeom>
        </p:spPr>
      </p:pic>
      <p:pic>
        <p:nvPicPr>
          <p:cNvPr id="3" name="Picture 2" descr="IMG_4795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069317" y="1840920"/>
            <a:ext cx="2798284" cy="1865522"/>
          </a:xfrm>
          <a:prstGeom prst="rect">
            <a:avLst/>
          </a:prstGeom>
        </p:spPr>
      </p:pic>
      <p:pic>
        <p:nvPicPr>
          <p:cNvPr id="13" name="Content Placeholder 12" descr="IMG_4792.JPG"/>
          <p:cNvPicPr>
            <a:picLocks noGrp="1" noChangeAspect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79" b="8379"/>
          <a:stretch>
            <a:fillRect/>
          </a:stretch>
        </p:blipFill>
        <p:spPr>
          <a:xfrm>
            <a:off x="3550788" y="4521200"/>
            <a:ext cx="2837413" cy="1574800"/>
          </a:xfrm>
        </p:spPr>
      </p:pic>
      <p:pic>
        <p:nvPicPr>
          <p:cNvPr id="15" name="Picture 14" descr="IMG_4726.JPG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94" r="19650" b="53247"/>
          <a:stretch/>
        </p:blipFill>
        <p:spPr>
          <a:xfrm>
            <a:off x="6940550" y="1374539"/>
            <a:ext cx="1422400" cy="1666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0291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2" y="-187960"/>
            <a:ext cx="7583487" cy="1044388"/>
          </a:xfrm>
        </p:spPr>
        <p:txBody>
          <a:bodyPr/>
          <a:lstStyle/>
          <a:p>
            <a:pPr algn="ctr"/>
            <a:r>
              <a:rPr lang="en-US" dirty="0" err="1" smtClean="0"/>
              <a:t>Zukunftsbedeutung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47040" y="1039311"/>
            <a:ext cx="8442960" cy="5270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2575" indent="-282575" algn="l" defTabSz="914400" rtl="0" eaLnBrk="1" latinLnBrk="0" hangingPunct="1">
              <a:spcBef>
                <a:spcPts val="2000"/>
              </a:spcBef>
              <a:buFont typeface="Wingdings 2" pitchFamily="18" charset="2"/>
              <a:buChar char="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77850" indent="-2952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6042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143000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42557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711325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0002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2290763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25717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endParaRPr lang="en-US" sz="800" dirty="0" smtClean="0"/>
          </a:p>
          <a:p>
            <a:pPr marL="0" indent="0" algn="ctr">
              <a:buNone/>
            </a:pPr>
            <a:endParaRPr lang="en-US" sz="3200" dirty="0" smtClean="0"/>
          </a:p>
          <a:p>
            <a:pPr marL="0" indent="0" algn="ctr">
              <a:buNone/>
            </a:pPr>
            <a:r>
              <a:rPr lang="en-US" sz="3200" dirty="0" err="1" smtClean="0"/>
              <a:t>Nach</a:t>
            </a:r>
            <a:r>
              <a:rPr lang="en-US" sz="3200" dirty="0" smtClean="0"/>
              <a:t> </a:t>
            </a:r>
            <a:r>
              <a:rPr lang="en-US" sz="3200" dirty="0" err="1"/>
              <a:t>mehreren</a:t>
            </a:r>
            <a:r>
              <a:rPr lang="en-US" sz="3200" dirty="0"/>
              <a:t> </a:t>
            </a:r>
            <a:r>
              <a:rPr lang="en-US" sz="3200" dirty="0" err="1"/>
              <a:t>Jahren</a:t>
            </a:r>
            <a:r>
              <a:rPr lang="en-US" sz="3200" dirty="0"/>
              <a:t> </a:t>
            </a:r>
            <a:r>
              <a:rPr lang="en-US" sz="3200" dirty="0" err="1"/>
              <a:t>mit</a:t>
            </a:r>
            <a:r>
              <a:rPr lang="en-US" sz="3200" dirty="0"/>
              <a:t> </a:t>
            </a:r>
            <a:r>
              <a:rPr lang="en-US" sz="3200" dirty="0" err="1"/>
              <a:t>steigenden</a:t>
            </a:r>
            <a:r>
              <a:rPr lang="en-US" sz="3200" dirty="0"/>
              <a:t> </a:t>
            </a:r>
            <a:r>
              <a:rPr lang="en-US" sz="3200" dirty="0" err="1"/>
              <a:t>Absätzen</a:t>
            </a:r>
            <a:r>
              <a:rPr lang="en-US" sz="3200" dirty="0"/>
              <a:t> </a:t>
            </a:r>
            <a:r>
              <a:rPr lang="en-US" sz="3200" dirty="0" err="1"/>
              <a:t>ist</a:t>
            </a:r>
            <a:r>
              <a:rPr lang="en-US" sz="3200" dirty="0"/>
              <a:t> der </a:t>
            </a:r>
            <a:r>
              <a:rPr lang="en-US" sz="3200" dirty="0" err="1"/>
              <a:t>Verkauf</a:t>
            </a:r>
            <a:r>
              <a:rPr lang="en-US" sz="3200" dirty="0"/>
              <a:t> von Biodiesel-</a:t>
            </a:r>
            <a:r>
              <a:rPr lang="en-US" sz="3200" dirty="0" err="1"/>
              <a:t>Reinkraftstoff</a:t>
            </a:r>
            <a:r>
              <a:rPr lang="en-US" sz="3200" dirty="0"/>
              <a:t> in Deutschland </a:t>
            </a:r>
            <a:r>
              <a:rPr lang="en-US" sz="3200" dirty="0" err="1"/>
              <a:t>seit</a:t>
            </a:r>
            <a:r>
              <a:rPr lang="en-US" sz="3200" dirty="0"/>
              <a:t> 2008 </a:t>
            </a:r>
            <a:r>
              <a:rPr lang="en-US" sz="3200" dirty="0" err="1" smtClean="0"/>
              <a:t>rückläufig</a:t>
            </a: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497936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2" y="-187960"/>
            <a:ext cx="7583487" cy="1044388"/>
          </a:xfrm>
        </p:spPr>
        <p:txBody>
          <a:bodyPr/>
          <a:lstStyle/>
          <a:p>
            <a:pPr algn="ctr"/>
            <a:r>
              <a:rPr lang="en-US" dirty="0" err="1" smtClean="0"/>
              <a:t>Zukunftsbedeutung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47040" y="1039311"/>
            <a:ext cx="8442960" cy="5270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2575" indent="-282575" algn="l" defTabSz="914400" rtl="0" eaLnBrk="1" latinLnBrk="0" hangingPunct="1">
              <a:spcBef>
                <a:spcPts val="2000"/>
              </a:spcBef>
              <a:buFont typeface="Wingdings 2" pitchFamily="18" charset="2"/>
              <a:buChar char="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77850" indent="-2952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6042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143000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42557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711325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0002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2290763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25717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endParaRPr lang="en-US" sz="800" dirty="0" smtClean="0"/>
          </a:p>
          <a:p>
            <a:pPr marL="0" indent="0" algn="ctr">
              <a:buNone/>
            </a:pPr>
            <a:r>
              <a:rPr lang="en-US" sz="3200" dirty="0" err="1" smtClean="0"/>
              <a:t>Preise</a:t>
            </a:r>
            <a:r>
              <a:rPr lang="en-US" sz="3200" dirty="0" smtClean="0"/>
              <a:t> 08.03.2011</a:t>
            </a:r>
          </a:p>
          <a:p>
            <a:pPr marL="0" indent="0" algn="ctr">
              <a:buNone/>
            </a:pPr>
            <a:endParaRPr lang="en-US" sz="3200" dirty="0" smtClean="0"/>
          </a:p>
          <a:p>
            <a:r>
              <a:rPr lang="de-DE" sz="3200" dirty="0"/>
              <a:t>Diesel:		</a:t>
            </a:r>
            <a:r>
              <a:rPr lang="de-DE" sz="3200" dirty="0" smtClean="0"/>
              <a:t>141,9 </a:t>
            </a:r>
            <a:r>
              <a:rPr lang="de-DE" sz="3200" dirty="0" err="1" smtClean="0"/>
              <a:t>cent</a:t>
            </a:r>
            <a:r>
              <a:rPr lang="de-DE" sz="3200" dirty="0"/>
              <a:t> </a:t>
            </a:r>
            <a:r>
              <a:rPr lang="de-DE" sz="3200" dirty="0" smtClean="0"/>
              <a:t>pro Liter</a:t>
            </a:r>
            <a:r>
              <a:rPr lang="de-DE" sz="3200" dirty="0"/>
              <a:t>	</a:t>
            </a:r>
          </a:p>
          <a:p>
            <a:r>
              <a:rPr lang="de-DE" sz="3200" dirty="0"/>
              <a:t>Biodiesel:	</a:t>
            </a:r>
            <a:r>
              <a:rPr lang="de-DE" sz="3200" dirty="0" smtClean="0"/>
              <a:t>109,9 </a:t>
            </a:r>
            <a:r>
              <a:rPr lang="de-DE" sz="3200" dirty="0" err="1" smtClean="0"/>
              <a:t>cent</a:t>
            </a:r>
            <a:r>
              <a:rPr lang="de-DE" sz="3200" dirty="0" smtClean="0"/>
              <a:t> pro Liter</a:t>
            </a:r>
            <a:endParaRPr lang="de-DE" sz="3200" dirty="0"/>
          </a:p>
          <a:p>
            <a:pPr marL="0" indent="0">
              <a:buNone/>
            </a:pPr>
            <a:r>
              <a:rPr lang="hr-HR" sz="32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8517157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2" y="-187960"/>
            <a:ext cx="7583487" cy="1044388"/>
          </a:xfrm>
        </p:spPr>
        <p:txBody>
          <a:bodyPr/>
          <a:lstStyle/>
          <a:p>
            <a:pPr algn="ctr"/>
            <a:r>
              <a:rPr lang="en-US" dirty="0" err="1" smtClean="0"/>
              <a:t>Zukunftsbedeutung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47040" y="1039311"/>
            <a:ext cx="8442960" cy="5270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2575" indent="-282575" algn="l" defTabSz="914400" rtl="0" eaLnBrk="1" latinLnBrk="0" hangingPunct="1">
              <a:spcBef>
                <a:spcPts val="2000"/>
              </a:spcBef>
              <a:buFont typeface="Wingdings 2" pitchFamily="18" charset="2"/>
              <a:buChar char="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77850" indent="-2952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6042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143000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425575" indent="-282575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711325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0002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2290763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2571750" indent="-288925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"/>
              <a:defRPr lang="en-US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sz="800" dirty="0" smtClean="0"/>
          </a:p>
          <a:p>
            <a:pPr marL="0" indent="0" algn="ctr">
              <a:buNone/>
            </a:pPr>
            <a:r>
              <a:rPr lang="en-US" sz="3200" dirty="0"/>
              <a:t>Der </a:t>
            </a:r>
            <a:r>
              <a:rPr lang="en-US" sz="3200" dirty="0" err="1"/>
              <a:t>kraftstoffbedingte</a:t>
            </a:r>
            <a:r>
              <a:rPr lang="en-US" sz="3200" dirty="0"/>
              <a:t> </a:t>
            </a:r>
            <a:r>
              <a:rPr lang="en-US" sz="3200" dirty="0" err="1" smtClean="0"/>
              <a:t>Mehrverbrauch</a:t>
            </a:r>
            <a:r>
              <a:rPr lang="en-US" sz="3200" dirty="0" smtClean="0"/>
              <a:t> ( ca. 5% ), </a:t>
            </a:r>
            <a:r>
              <a:rPr lang="en-US" sz="3200" dirty="0" err="1"/>
              <a:t>technische</a:t>
            </a:r>
            <a:r>
              <a:rPr lang="en-US" sz="3200" dirty="0"/>
              <a:t> </a:t>
            </a:r>
            <a:r>
              <a:rPr lang="en-US" sz="3200" dirty="0" err="1"/>
              <a:t>Restrisiken</a:t>
            </a:r>
            <a:r>
              <a:rPr lang="en-US" sz="3200" dirty="0"/>
              <a:t> und </a:t>
            </a:r>
            <a:r>
              <a:rPr lang="en-US" sz="3200" dirty="0" err="1"/>
              <a:t>gegebenenfalls</a:t>
            </a:r>
            <a:r>
              <a:rPr lang="en-US" sz="3200" dirty="0"/>
              <a:t> </a:t>
            </a:r>
            <a:r>
              <a:rPr lang="en-US" sz="3200" dirty="0" err="1" smtClean="0"/>
              <a:t>Umrüstungskosten</a:t>
            </a:r>
            <a:r>
              <a:rPr lang="en-US" sz="3200" dirty="0" smtClean="0"/>
              <a:t> </a:t>
            </a:r>
            <a:r>
              <a:rPr lang="en-US" sz="3200" dirty="0" err="1" smtClean="0"/>
              <a:t>stehen</a:t>
            </a:r>
            <a:r>
              <a:rPr lang="en-US" sz="3200" dirty="0" smtClean="0"/>
              <a:t> </a:t>
            </a:r>
            <a:r>
              <a:rPr lang="en-US" sz="3200" dirty="0" err="1" smtClean="0"/>
              <a:t>einem</a:t>
            </a:r>
            <a:r>
              <a:rPr lang="en-US" sz="3200" dirty="0" smtClean="0"/>
              <a:t> </a:t>
            </a:r>
            <a:r>
              <a:rPr lang="en-US" sz="3200" dirty="0" err="1" smtClean="0"/>
              <a:t>heute</a:t>
            </a:r>
            <a:r>
              <a:rPr lang="en-US" sz="3200" dirty="0" smtClean="0"/>
              <a:t> </a:t>
            </a:r>
            <a:r>
              <a:rPr lang="en-US" sz="3200" dirty="0" err="1" smtClean="0"/>
              <a:t>nur</a:t>
            </a:r>
            <a:r>
              <a:rPr lang="en-US" sz="3200" dirty="0" smtClean="0"/>
              <a:t> </a:t>
            </a:r>
            <a:r>
              <a:rPr lang="en-US" sz="3200" dirty="0" err="1" smtClean="0"/>
              <a:t>noch</a:t>
            </a:r>
            <a:r>
              <a:rPr lang="en-US" sz="3200" dirty="0" smtClean="0"/>
              <a:t> </a:t>
            </a:r>
            <a:r>
              <a:rPr lang="en-US" sz="3200" dirty="0" err="1" smtClean="0"/>
              <a:t>geringen</a:t>
            </a:r>
            <a:r>
              <a:rPr lang="en-US" sz="3200" dirty="0" smtClean="0"/>
              <a:t> </a:t>
            </a:r>
            <a:r>
              <a:rPr lang="en-US" sz="3200" dirty="0" err="1" smtClean="0"/>
              <a:t>Preisvorteile</a:t>
            </a:r>
            <a:r>
              <a:rPr lang="en-US" sz="3200" dirty="0" smtClean="0"/>
              <a:t> </a:t>
            </a:r>
            <a:r>
              <a:rPr lang="en-US" sz="3200" dirty="0" err="1" smtClean="0"/>
              <a:t>gegenüber</a:t>
            </a:r>
            <a:endParaRPr lang="en-US" sz="3200" dirty="0"/>
          </a:p>
          <a:p>
            <a:pPr marL="0" indent="0" algn="ctr">
              <a:buNone/>
            </a:pPr>
            <a:endParaRPr lang="en-US" sz="800" dirty="0"/>
          </a:p>
          <a:p>
            <a:pPr marL="0" indent="0" algn="ctr">
              <a:buNone/>
            </a:pPr>
            <a:r>
              <a:rPr lang="en-US" sz="3200" dirty="0" smtClean="0"/>
              <a:t>Und: </a:t>
            </a:r>
            <a:r>
              <a:rPr lang="en-US" sz="3200" dirty="0" err="1" smtClean="0"/>
              <a:t>Ab</a:t>
            </a:r>
            <a:r>
              <a:rPr lang="en-US" sz="3200" dirty="0" smtClean="0"/>
              <a:t> 2012 </a:t>
            </a:r>
            <a:r>
              <a:rPr lang="en-US" sz="3200" dirty="0" err="1" smtClean="0"/>
              <a:t>gillt</a:t>
            </a:r>
            <a:r>
              <a:rPr lang="en-US" sz="3200" dirty="0" smtClean="0"/>
              <a:t> der </a:t>
            </a:r>
            <a:r>
              <a:rPr lang="en-US" sz="3200" dirty="0" err="1" smtClean="0"/>
              <a:t>volle</a:t>
            </a:r>
            <a:r>
              <a:rPr lang="en-US" sz="3200" dirty="0" smtClean="0"/>
              <a:t> </a:t>
            </a:r>
            <a:r>
              <a:rPr lang="en-US" sz="3200" dirty="0" err="1" smtClean="0"/>
              <a:t>Steuersatz</a:t>
            </a:r>
            <a:r>
              <a:rPr lang="en-US" sz="3200" dirty="0" smtClean="0"/>
              <a:t> von 45 cent ( </a:t>
            </a:r>
            <a:r>
              <a:rPr lang="en-US" sz="3200" dirty="0" err="1" smtClean="0"/>
              <a:t>derzeit</a:t>
            </a:r>
            <a:r>
              <a:rPr lang="en-US" sz="3200" dirty="0" smtClean="0"/>
              <a:t> 33cent )</a:t>
            </a:r>
          </a:p>
        </p:txBody>
      </p:sp>
    </p:spTree>
    <p:extLst>
      <p:ext uri="{BB962C8B-B14F-4D97-AF65-F5344CB8AC3E}">
        <p14:creationId xmlns:p14="http://schemas.microsoft.com/office/powerpoint/2010/main" val="19055302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2361" y="226695"/>
            <a:ext cx="6762749" cy="1470025"/>
          </a:xfrm>
        </p:spPr>
        <p:txBody>
          <a:bodyPr/>
          <a:lstStyle/>
          <a:p>
            <a:pPr algn="ctr"/>
            <a:r>
              <a:rPr lang="en-US" sz="8000" dirty="0" err="1" smtClean="0"/>
              <a:t>Biokraftstoffe</a:t>
            </a:r>
            <a:endParaRPr lang="en-US" sz="8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2361" y="1696720"/>
            <a:ext cx="6762749" cy="1752600"/>
          </a:xfrm>
        </p:spPr>
        <p:txBody>
          <a:bodyPr>
            <a:normAutofit/>
          </a:bodyPr>
          <a:lstStyle/>
          <a:p>
            <a:pPr algn="ctr"/>
            <a:r>
              <a:rPr lang="en-US" sz="3200" dirty="0" err="1" smtClean="0"/>
              <a:t>Herstellung</a:t>
            </a:r>
            <a:r>
              <a:rPr lang="en-US" sz="3200" dirty="0" smtClean="0"/>
              <a:t> und </a:t>
            </a:r>
            <a:r>
              <a:rPr lang="en-US" sz="3200" dirty="0" err="1" smtClean="0"/>
              <a:t>Verwendung</a:t>
            </a:r>
            <a:r>
              <a:rPr lang="en-US" sz="3200" dirty="0" smtClean="0"/>
              <a:t> von Biodiesel</a:t>
            </a:r>
            <a:endParaRPr lang="en-US" sz="3200" dirty="0"/>
          </a:p>
        </p:txBody>
      </p:sp>
      <p:pic>
        <p:nvPicPr>
          <p:cNvPr id="5" name="Picture 4" descr="IMG_4706.JPG"/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480" y="2753360"/>
            <a:ext cx="5913120" cy="3718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7606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0"/>
            <a:ext cx="7583487" cy="1044388"/>
          </a:xfrm>
        </p:spPr>
        <p:txBody>
          <a:bodyPr/>
          <a:lstStyle/>
          <a:p>
            <a:pPr algn="ctr"/>
            <a:r>
              <a:rPr lang="en-US" dirty="0" err="1" smtClean="0"/>
              <a:t>Chemikalien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323106" y="1499275"/>
            <a:ext cx="6576967" cy="4208930"/>
          </a:xfrm>
        </p:spPr>
        <p:txBody>
          <a:bodyPr>
            <a:normAutofit/>
          </a:bodyPr>
          <a:lstStyle/>
          <a:p>
            <a:pPr marL="2282825" lvl="8" indent="0" algn="ctr">
              <a:buNone/>
            </a:pPr>
            <a:r>
              <a:rPr lang="en-US" sz="3200" dirty="0" smtClean="0"/>
              <a:t>Methanol</a:t>
            </a:r>
          </a:p>
          <a:p>
            <a:pPr marL="2282825" lvl="8" indent="0" algn="ctr">
              <a:buNone/>
            </a:pPr>
            <a:endParaRPr lang="en-US" sz="1000" dirty="0"/>
          </a:p>
          <a:p>
            <a:pPr lvl="8">
              <a:buFontTx/>
              <a:buChar char="-"/>
            </a:pPr>
            <a:r>
              <a:rPr lang="en-US" sz="2000" dirty="0" smtClean="0"/>
              <a:t>CH</a:t>
            </a:r>
            <a:r>
              <a:rPr lang="en-US" sz="2000" baseline="-25000" dirty="0" smtClean="0"/>
              <a:t>3</a:t>
            </a:r>
            <a:r>
              <a:rPr lang="en-US" sz="2000" dirty="0" smtClean="0"/>
              <a:t>OH</a:t>
            </a:r>
          </a:p>
          <a:p>
            <a:pPr lvl="8">
              <a:buFontTx/>
              <a:buChar char="-"/>
            </a:pPr>
            <a:r>
              <a:rPr lang="en-US" sz="2000" dirty="0" err="1" smtClean="0"/>
              <a:t>Dichte</a:t>
            </a:r>
            <a:r>
              <a:rPr lang="en-US" sz="2000" dirty="0" smtClean="0"/>
              <a:t>: 0,79 </a:t>
            </a:r>
            <a:r>
              <a:rPr lang="en-US" sz="2000" dirty="0"/>
              <a:t>g·cm</a:t>
            </a:r>
            <a:r>
              <a:rPr lang="en-US" sz="2000" baseline="30000" dirty="0" smtClean="0"/>
              <a:t>−3</a:t>
            </a:r>
          </a:p>
          <a:p>
            <a:pPr lvl="8">
              <a:buFontTx/>
              <a:buChar char="-"/>
            </a:pPr>
            <a:r>
              <a:rPr lang="en-US" sz="2000" dirty="0" err="1" smtClean="0"/>
              <a:t>Schmelzpunkt</a:t>
            </a:r>
            <a:r>
              <a:rPr lang="en-US" sz="2000" dirty="0" smtClean="0"/>
              <a:t>: -98°C</a:t>
            </a:r>
          </a:p>
          <a:p>
            <a:pPr lvl="8">
              <a:buFontTx/>
              <a:buChar char="-"/>
            </a:pPr>
            <a:r>
              <a:rPr lang="en-US" sz="2000" dirty="0" err="1" smtClean="0"/>
              <a:t>Siedepunkt</a:t>
            </a:r>
            <a:r>
              <a:rPr lang="en-US" sz="2000" dirty="0" smtClean="0"/>
              <a:t>: 65°C</a:t>
            </a:r>
          </a:p>
          <a:p>
            <a:pPr lvl="8">
              <a:buFontTx/>
              <a:buChar char="-"/>
            </a:pPr>
            <a:r>
              <a:rPr lang="en-US" sz="2000" dirty="0" err="1" smtClean="0"/>
              <a:t>Giftig</a:t>
            </a:r>
            <a:r>
              <a:rPr lang="en-US" sz="2000" dirty="0" smtClean="0"/>
              <a:t>, </a:t>
            </a:r>
            <a:r>
              <a:rPr lang="en-US" sz="2000" dirty="0" err="1" smtClean="0"/>
              <a:t>leichtentzündlich</a:t>
            </a:r>
            <a:endParaRPr lang="en-US" sz="2000" dirty="0" smtClean="0"/>
          </a:p>
        </p:txBody>
      </p:sp>
      <p:pic>
        <p:nvPicPr>
          <p:cNvPr id="6" name="Picture 5" descr="IMG_473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659" y="1499275"/>
            <a:ext cx="3247253" cy="462311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1940" y="4306027"/>
            <a:ext cx="889000" cy="889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9703" y="4306027"/>
            <a:ext cx="8890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0737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0"/>
            <a:ext cx="7583487" cy="1044388"/>
          </a:xfrm>
        </p:spPr>
        <p:txBody>
          <a:bodyPr/>
          <a:lstStyle/>
          <a:p>
            <a:pPr algn="ctr"/>
            <a:r>
              <a:rPr lang="en-US" dirty="0" err="1" smtClean="0"/>
              <a:t>Chemikalien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323106" y="1499275"/>
            <a:ext cx="6576967" cy="4208930"/>
          </a:xfrm>
        </p:spPr>
        <p:txBody>
          <a:bodyPr>
            <a:normAutofit/>
          </a:bodyPr>
          <a:lstStyle/>
          <a:p>
            <a:pPr marL="2282825" lvl="8" indent="0" algn="ctr">
              <a:buNone/>
            </a:pPr>
            <a:r>
              <a:rPr lang="en-US" sz="3200" dirty="0" err="1" smtClean="0"/>
              <a:t>Natriumhydroxid</a:t>
            </a:r>
            <a:endParaRPr lang="en-US" sz="3200" dirty="0" smtClean="0"/>
          </a:p>
          <a:p>
            <a:pPr marL="2282825" lvl="8" indent="0" algn="ctr">
              <a:buNone/>
            </a:pPr>
            <a:endParaRPr lang="en-US" sz="1000" dirty="0"/>
          </a:p>
          <a:p>
            <a:pPr lvl="8">
              <a:buFontTx/>
              <a:buChar char="-"/>
            </a:pPr>
            <a:r>
              <a:rPr lang="en-US" sz="2000" dirty="0" err="1" smtClean="0"/>
              <a:t>NaOH</a:t>
            </a:r>
            <a:endParaRPr lang="en-US" sz="2000" dirty="0" smtClean="0"/>
          </a:p>
          <a:p>
            <a:pPr lvl="8">
              <a:buFontTx/>
              <a:buChar char="-"/>
            </a:pPr>
            <a:r>
              <a:rPr lang="en-US" sz="2000" dirty="0" err="1" smtClean="0"/>
              <a:t>Dichte</a:t>
            </a:r>
            <a:r>
              <a:rPr lang="en-US" sz="2000" dirty="0" smtClean="0"/>
              <a:t>: 2,13 g·cm</a:t>
            </a:r>
            <a:r>
              <a:rPr lang="en-US" sz="2000" baseline="30000" dirty="0" smtClean="0"/>
              <a:t>−3</a:t>
            </a:r>
          </a:p>
          <a:p>
            <a:pPr lvl="8">
              <a:buFontTx/>
              <a:buChar char="-"/>
            </a:pPr>
            <a:r>
              <a:rPr lang="en-US" sz="2000" dirty="0" err="1" smtClean="0"/>
              <a:t>Schmelzpunkt</a:t>
            </a:r>
            <a:r>
              <a:rPr lang="en-US" sz="2000" dirty="0" smtClean="0"/>
              <a:t>: 322°C</a:t>
            </a:r>
          </a:p>
          <a:p>
            <a:pPr lvl="8">
              <a:buFontTx/>
              <a:buChar char="-"/>
            </a:pPr>
            <a:r>
              <a:rPr lang="en-US" sz="2000" dirty="0" err="1" smtClean="0"/>
              <a:t>Siedepunkt</a:t>
            </a:r>
            <a:r>
              <a:rPr lang="en-US" sz="2000" dirty="0" smtClean="0"/>
              <a:t>: 1388°C</a:t>
            </a:r>
          </a:p>
          <a:p>
            <a:pPr lvl="8">
              <a:buFontTx/>
              <a:buChar char="-"/>
            </a:pPr>
            <a:r>
              <a:rPr lang="en-US" sz="2000" dirty="0" err="1" smtClean="0"/>
              <a:t>Ätzend</a:t>
            </a:r>
            <a:endParaRPr lang="en-US" sz="2000" dirty="0" smtClean="0"/>
          </a:p>
        </p:txBody>
      </p:sp>
      <p:pic>
        <p:nvPicPr>
          <p:cNvPr id="3" name="Picture 2" descr="IMG_4731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4" t="6493" r="12813" b="13509"/>
          <a:stretch/>
        </p:blipFill>
        <p:spPr>
          <a:xfrm>
            <a:off x="1209040" y="1280158"/>
            <a:ext cx="3302000" cy="506984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6140" y="4457700"/>
            <a:ext cx="8890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199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0"/>
            <a:ext cx="7583487" cy="1044388"/>
          </a:xfrm>
        </p:spPr>
        <p:txBody>
          <a:bodyPr/>
          <a:lstStyle/>
          <a:p>
            <a:pPr algn="ctr"/>
            <a:r>
              <a:rPr lang="en-US" dirty="0" err="1" smtClean="0"/>
              <a:t>Chemikalien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323106" y="1361440"/>
            <a:ext cx="6576967" cy="4208930"/>
          </a:xfrm>
        </p:spPr>
        <p:txBody>
          <a:bodyPr>
            <a:normAutofit/>
          </a:bodyPr>
          <a:lstStyle/>
          <a:p>
            <a:pPr marL="2282825" lvl="8" indent="0" algn="ctr">
              <a:buNone/>
            </a:pPr>
            <a:r>
              <a:rPr lang="en-US" sz="3200" dirty="0" err="1" smtClean="0"/>
              <a:t>Rapsöl</a:t>
            </a:r>
            <a:endParaRPr lang="en-US" sz="3200" dirty="0" smtClean="0"/>
          </a:p>
          <a:p>
            <a:pPr marL="2282825" lvl="8" indent="0" algn="ctr">
              <a:buNone/>
            </a:pPr>
            <a:endParaRPr lang="en-US" sz="3200" dirty="0" smtClean="0"/>
          </a:p>
          <a:p>
            <a:pPr marL="2282825" lvl="8" indent="0" algn="ctr">
              <a:buNone/>
            </a:pPr>
            <a:endParaRPr lang="en-US" sz="800" dirty="0" smtClean="0"/>
          </a:p>
          <a:p>
            <a:pPr lvl="8">
              <a:buFontTx/>
              <a:buChar char="-"/>
            </a:pPr>
            <a:r>
              <a:rPr lang="en-US" sz="2000" dirty="0" err="1" smtClean="0"/>
              <a:t>Dichte</a:t>
            </a:r>
            <a:r>
              <a:rPr lang="en-US" sz="2000" dirty="0" smtClean="0"/>
              <a:t>: 0,92 g·cm</a:t>
            </a:r>
            <a:r>
              <a:rPr lang="en-US" sz="2000" baseline="30000" dirty="0" smtClean="0"/>
              <a:t>−3 </a:t>
            </a:r>
            <a:r>
              <a:rPr lang="en-US" sz="2000" dirty="0" err="1" smtClean="0"/>
              <a:t>bei</a:t>
            </a:r>
            <a:r>
              <a:rPr lang="en-US" sz="2000" dirty="0" smtClean="0"/>
              <a:t> 15°C</a:t>
            </a:r>
          </a:p>
          <a:p>
            <a:pPr lvl="8">
              <a:buFontTx/>
              <a:buChar char="-"/>
            </a:pPr>
            <a:r>
              <a:rPr lang="en-US" sz="2000" dirty="0" smtClean="0"/>
              <a:t>Rauchpunkt:130 – 190°C</a:t>
            </a:r>
          </a:p>
          <a:p>
            <a:pPr lvl="8">
              <a:buFontTx/>
              <a:buChar char="-"/>
            </a:pPr>
            <a:r>
              <a:rPr lang="en-US" sz="2000" dirty="0" err="1" smtClean="0"/>
              <a:t>Flammpunkt</a:t>
            </a:r>
            <a:r>
              <a:rPr lang="en-US" sz="2000" dirty="0" smtClean="0"/>
              <a:t>: 317°C</a:t>
            </a:r>
          </a:p>
        </p:txBody>
      </p:sp>
      <p:pic>
        <p:nvPicPr>
          <p:cNvPr id="6" name="Picture 5" descr="IMG_4706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55" r="26306" b="17690"/>
          <a:stretch/>
        </p:blipFill>
        <p:spPr>
          <a:xfrm>
            <a:off x="1653223" y="1381760"/>
            <a:ext cx="2513542" cy="4714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0496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0"/>
            <a:ext cx="7583487" cy="1044388"/>
          </a:xfrm>
        </p:spPr>
        <p:txBody>
          <a:bodyPr/>
          <a:lstStyle/>
          <a:p>
            <a:pPr algn="ctr"/>
            <a:r>
              <a:rPr lang="en-US" dirty="0" err="1" smtClean="0"/>
              <a:t>Chemikalien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323106" y="1361440"/>
            <a:ext cx="6576967" cy="4208930"/>
          </a:xfrm>
        </p:spPr>
        <p:txBody>
          <a:bodyPr>
            <a:normAutofit/>
          </a:bodyPr>
          <a:lstStyle/>
          <a:p>
            <a:pPr marL="2282825" lvl="8" indent="0" algn="ctr">
              <a:buNone/>
            </a:pPr>
            <a:r>
              <a:rPr lang="en-US" sz="3200" dirty="0" err="1" smtClean="0"/>
              <a:t>Dest</a:t>
            </a:r>
            <a:r>
              <a:rPr lang="en-US" sz="3200" dirty="0" smtClean="0"/>
              <a:t>. </a:t>
            </a:r>
            <a:r>
              <a:rPr lang="en-US" sz="3200" dirty="0" err="1" smtClean="0"/>
              <a:t>Wasser</a:t>
            </a:r>
            <a:endParaRPr lang="en-US" sz="3200" dirty="0" smtClean="0"/>
          </a:p>
          <a:p>
            <a:pPr marL="2282825" lvl="8" indent="0" algn="ctr">
              <a:buNone/>
            </a:pPr>
            <a:endParaRPr lang="en-US" sz="800" dirty="0" smtClean="0"/>
          </a:p>
          <a:p>
            <a:pPr lvl="8">
              <a:buFontTx/>
              <a:buChar char="-"/>
            </a:pPr>
            <a:r>
              <a:rPr lang="en-US" sz="2000" dirty="0" smtClean="0"/>
              <a:t>H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O</a:t>
            </a:r>
          </a:p>
          <a:p>
            <a:pPr lvl="8">
              <a:buFontTx/>
              <a:buChar char="-"/>
            </a:pPr>
            <a:r>
              <a:rPr lang="en-US" sz="2000" dirty="0" err="1" smtClean="0"/>
              <a:t>Dichte</a:t>
            </a:r>
            <a:r>
              <a:rPr lang="en-US" sz="2000" dirty="0" smtClean="0"/>
              <a:t>: 0,99 g·cm</a:t>
            </a:r>
            <a:r>
              <a:rPr lang="en-US" sz="2000" baseline="30000" dirty="0" smtClean="0"/>
              <a:t>−3</a:t>
            </a:r>
          </a:p>
          <a:p>
            <a:pPr lvl="8">
              <a:buFontTx/>
              <a:buChar char="-"/>
            </a:pPr>
            <a:r>
              <a:rPr lang="en-US" sz="2000" dirty="0" err="1" smtClean="0"/>
              <a:t>Schmelzpunkt</a:t>
            </a:r>
            <a:r>
              <a:rPr lang="en-US" sz="2000" dirty="0" smtClean="0"/>
              <a:t>: 0°C</a:t>
            </a:r>
          </a:p>
          <a:p>
            <a:pPr lvl="8">
              <a:buFontTx/>
              <a:buChar char="-"/>
            </a:pPr>
            <a:r>
              <a:rPr lang="en-US" sz="2000" dirty="0" err="1" smtClean="0"/>
              <a:t>Siedepunkt</a:t>
            </a:r>
            <a:r>
              <a:rPr lang="en-US" sz="2000" dirty="0" smtClean="0"/>
              <a:t>: 100°C</a:t>
            </a:r>
          </a:p>
        </p:txBody>
      </p:sp>
      <p:pic>
        <p:nvPicPr>
          <p:cNvPr id="3" name="Picture 2" descr="IMG_4716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1" r="20544" b="15099"/>
          <a:stretch/>
        </p:blipFill>
        <p:spPr>
          <a:xfrm>
            <a:off x="1757680" y="1127760"/>
            <a:ext cx="2285999" cy="4931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6564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-187960"/>
            <a:ext cx="7583487" cy="1044388"/>
          </a:xfrm>
        </p:spPr>
        <p:txBody>
          <a:bodyPr/>
          <a:lstStyle/>
          <a:p>
            <a:pPr algn="ctr"/>
            <a:r>
              <a:rPr lang="en-US" dirty="0" err="1" smtClean="0"/>
              <a:t>Durchführung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2983" y="1252668"/>
            <a:ext cx="7583487" cy="4785062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30000"/>
              </a:lnSpc>
            </a:pPr>
            <a:r>
              <a:rPr lang="en-US" sz="1800" dirty="0" err="1" smtClean="0"/>
              <a:t>NaOH</a:t>
            </a:r>
            <a:r>
              <a:rPr lang="en-US" sz="1800" dirty="0" smtClean="0"/>
              <a:t> </a:t>
            </a:r>
            <a:r>
              <a:rPr lang="en-US" sz="1800" dirty="0" err="1" smtClean="0"/>
              <a:t>abwiegen</a:t>
            </a:r>
            <a:r>
              <a:rPr lang="en-US" sz="1800" dirty="0" smtClean="0"/>
              <a:t> </a:t>
            </a:r>
            <a:r>
              <a:rPr lang="en-US" sz="1800" dirty="0" smtClean="0"/>
              <a:t>-&gt; 5g</a:t>
            </a: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sz="1800" dirty="0" smtClean="0"/>
              <a:t>Methanol </a:t>
            </a:r>
            <a:r>
              <a:rPr lang="en-US" sz="1800" dirty="0" err="1" smtClean="0"/>
              <a:t>abmessen</a:t>
            </a:r>
            <a:r>
              <a:rPr lang="en-US" sz="1800" dirty="0" smtClean="0"/>
              <a:t> -&gt;110mL</a:t>
            </a: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sz="1800" dirty="0" err="1" smtClean="0"/>
              <a:t>NaOH</a:t>
            </a:r>
            <a:r>
              <a:rPr lang="en-US" sz="1800" dirty="0" smtClean="0"/>
              <a:t> </a:t>
            </a:r>
            <a:r>
              <a:rPr lang="en-US" sz="1800" dirty="0" err="1" smtClean="0"/>
              <a:t>unter</a:t>
            </a:r>
            <a:r>
              <a:rPr lang="en-US" sz="1800" dirty="0" smtClean="0"/>
              <a:t> </a:t>
            </a:r>
            <a:r>
              <a:rPr lang="en-US" sz="1800" dirty="0" err="1" smtClean="0"/>
              <a:t>rühren</a:t>
            </a:r>
            <a:r>
              <a:rPr lang="en-US" sz="1800" dirty="0" smtClean="0"/>
              <a:t> </a:t>
            </a:r>
            <a:r>
              <a:rPr lang="en-US" sz="1800" dirty="0" err="1" smtClean="0"/>
              <a:t>im</a:t>
            </a:r>
            <a:r>
              <a:rPr lang="en-US" sz="1800" dirty="0" smtClean="0"/>
              <a:t> Methanol </a:t>
            </a:r>
            <a:r>
              <a:rPr lang="en-US" sz="1800" dirty="0" err="1" smtClean="0"/>
              <a:t>lösen</a:t>
            </a:r>
            <a:endParaRPr lang="en-US" sz="1800" dirty="0" smtClean="0"/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sz="1800" dirty="0" err="1" smtClean="0"/>
              <a:t>Rapsöl</a:t>
            </a:r>
            <a:r>
              <a:rPr lang="en-US" sz="1800" dirty="0" smtClean="0"/>
              <a:t> </a:t>
            </a:r>
            <a:r>
              <a:rPr lang="en-US" sz="1800" dirty="0" err="1" smtClean="0"/>
              <a:t>abmessen</a:t>
            </a:r>
            <a:r>
              <a:rPr lang="en-US" sz="1800" dirty="0" smtClean="0"/>
              <a:t> -&gt; 500mL</a:t>
            </a: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sz="1800" dirty="0" err="1" smtClean="0"/>
              <a:t>Rapsöl</a:t>
            </a:r>
            <a:r>
              <a:rPr lang="en-US" sz="1800" dirty="0" smtClean="0"/>
              <a:t> auf 55°C </a:t>
            </a:r>
            <a:r>
              <a:rPr lang="en-US" sz="1800" dirty="0" err="1" smtClean="0"/>
              <a:t>erwärmen</a:t>
            </a:r>
            <a:r>
              <a:rPr lang="en-US" sz="1800" dirty="0" smtClean="0"/>
              <a:t> -&gt; </a:t>
            </a:r>
            <a:r>
              <a:rPr lang="en-US" sz="1800" dirty="0" err="1" smtClean="0"/>
              <a:t>Heizplatte</a:t>
            </a:r>
            <a:r>
              <a:rPr lang="en-US" sz="1800" dirty="0" smtClean="0"/>
              <a:t> </a:t>
            </a:r>
            <a:r>
              <a:rPr lang="en-US" sz="1800" dirty="0" err="1" smtClean="0"/>
              <a:t>abschalten</a:t>
            </a:r>
            <a:endParaRPr lang="en-US" sz="1800" dirty="0" smtClean="0"/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sz="1800" dirty="0" smtClean="0"/>
              <a:t>Methanol/</a:t>
            </a:r>
            <a:r>
              <a:rPr lang="en-US" sz="1800" dirty="0" err="1" smtClean="0"/>
              <a:t>NaOH</a:t>
            </a:r>
            <a:r>
              <a:rPr lang="en-US" sz="1800" dirty="0"/>
              <a:t> </a:t>
            </a:r>
            <a:r>
              <a:rPr lang="en-US" sz="1800" dirty="0" smtClean="0"/>
              <a:t>– </a:t>
            </a:r>
            <a:r>
              <a:rPr lang="en-US" sz="1800" dirty="0" err="1" smtClean="0"/>
              <a:t>Lösung</a:t>
            </a:r>
            <a:r>
              <a:rPr lang="en-US" sz="1800" dirty="0" smtClean="0"/>
              <a:t> </a:t>
            </a:r>
            <a:r>
              <a:rPr lang="en-US" sz="1800" dirty="0" err="1" smtClean="0"/>
              <a:t>dem</a:t>
            </a:r>
            <a:r>
              <a:rPr lang="en-US" sz="1800" dirty="0" smtClean="0"/>
              <a:t> </a:t>
            </a:r>
            <a:r>
              <a:rPr lang="en-US" sz="1800" dirty="0" err="1" smtClean="0"/>
              <a:t>Rapsöl</a:t>
            </a:r>
            <a:r>
              <a:rPr lang="en-US" sz="1800" dirty="0" smtClean="0"/>
              <a:t> </a:t>
            </a:r>
            <a:r>
              <a:rPr lang="en-US" sz="1800" dirty="0" err="1" smtClean="0"/>
              <a:t>zugeben</a:t>
            </a:r>
            <a:endParaRPr lang="en-US" sz="1800" dirty="0" smtClean="0"/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sz="1800" dirty="0" err="1" smtClean="0"/>
              <a:t>Verrühren</a:t>
            </a:r>
            <a:r>
              <a:rPr lang="en-US" sz="1800" dirty="0" smtClean="0"/>
              <a:t> </a:t>
            </a:r>
            <a:r>
              <a:rPr lang="en-US" sz="1800" dirty="0" err="1" smtClean="0"/>
              <a:t>bis</a:t>
            </a:r>
            <a:r>
              <a:rPr lang="en-US" sz="1800" dirty="0" smtClean="0"/>
              <a:t> </a:t>
            </a:r>
            <a:r>
              <a:rPr lang="en-US" sz="1800" dirty="0" err="1" smtClean="0"/>
              <a:t>Farbumschlag</a:t>
            </a:r>
            <a:r>
              <a:rPr lang="en-US" sz="1800" dirty="0" smtClean="0"/>
              <a:t> </a:t>
            </a:r>
            <a:r>
              <a:rPr lang="en-US" sz="1800" dirty="0" err="1" smtClean="0"/>
              <a:t>sichtbar</a:t>
            </a:r>
            <a:r>
              <a:rPr lang="en-US" sz="1800" dirty="0" smtClean="0"/>
              <a:t> ( ca. 5min )</a:t>
            </a: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sz="1800" dirty="0" smtClean="0"/>
              <a:t>In den </a:t>
            </a:r>
            <a:r>
              <a:rPr lang="en-US" sz="1800" dirty="0" err="1" smtClean="0"/>
              <a:t>Scheidetrichter</a:t>
            </a:r>
            <a:r>
              <a:rPr lang="en-US" sz="1800" dirty="0" smtClean="0"/>
              <a:t> </a:t>
            </a:r>
            <a:r>
              <a:rPr lang="en-US" sz="1800" dirty="0" err="1" smtClean="0"/>
              <a:t>überführen</a:t>
            </a:r>
            <a:endParaRPr lang="en-US" sz="1800" dirty="0"/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sz="1800" dirty="0" smtClean="0"/>
              <a:t>Glycerin </a:t>
            </a:r>
            <a:r>
              <a:rPr lang="en-US" sz="1800" dirty="0" err="1" smtClean="0"/>
              <a:t>setzt</a:t>
            </a:r>
            <a:r>
              <a:rPr lang="en-US" sz="1800" dirty="0" smtClean="0"/>
              <a:t> </a:t>
            </a:r>
            <a:r>
              <a:rPr lang="en-US" sz="1800" dirty="0" err="1" smtClean="0"/>
              <a:t>sich</a:t>
            </a:r>
            <a:r>
              <a:rPr lang="en-US" sz="1800" dirty="0" smtClean="0"/>
              <a:t> </a:t>
            </a:r>
            <a:r>
              <a:rPr lang="en-US" sz="1800" dirty="0" err="1" smtClean="0"/>
              <a:t>ab</a:t>
            </a:r>
            <a:endParaRPr lang="en-US" sz="1800" dirty="0"/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sz="1800" dirty="0" smtClean="0"/>
              <a:t>Glycerin </a:t>
            </a:r>
            <a:r>
              <a:rPr lang="en-US" sz="1800" dirty="0" err="1" smtClean="0"/>
              <a:t>ablassen</a:t>
            </a:r>
            <a:endParaRPr lang="en-US" sz="1800" dirty="0"/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sz="1800" dirty="0" err="1" smtClean="0"/>
              <a:t>Dest</a:t>
            </a:r>
            <a:r>
              <a:rPr lang="en-US" sz="1800" dirty="0" smtClean="0"/>
              <a:t>. H</a:t>
            </a:r>
            <a:r>
              <a:rPr lang="en-US" sz="1800" baseline="-25000" dirty="0" smtClean="0"/>
              <a:t>2</a:t>
            </a:r>
            <a:r>
              <a:rPr lang="en-US" sz="1800" dirty="0" smtClean="0"/>
              <a:t>O </a:t>
            </a:r>
            <a:r>
              <a:rPr lang="en-US" sz="1800" dirty="0" err="1" smtClean="0"/>
              <a:t>zugeben</a:t>
            </a:r>
            <a:r>
              <a:rPr lang="en-US" sz="1800" dirty="0" smtClean="0"/>
              <a:t> und </a:t>
            </a:r>
            <a:r>
              <a:rPr lang="en-US" sz="1800" dirty="0" err="1" smtClean="0"/>
              <a:t>vermischen</a:t>
            </a:r>
            <a:endParaRPr lang="en-US" sz="1800" dirty="0"/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sz="1800" dirty="0" smtClean="0"/>
              <a:t>H</a:t>
            </a:r>
            <a:r>
              <a:rPr lang="en-US" sz="1800" baseline="-25000" dirty="0" smtClean="0"/>
              <a:t>2</a:t>
            </a:r>
            <a:r>
              <a:rPr lang="en-US" sz="1800" dirty="0" smtClean="0"/>
              <a:t>O/</a:t>
            </a:r>
            <a:r>
              <a:rPr lang="en-US" sz="1800" dirty="0" err="1" smtClean="0"/>
              <a:t>Seifengemisch</a:t>
            </a:r>
            <a:r>
              <a:rPr lang="en-US" sz="1800" dirty="0" smtClean="0"/>
              <a:t> </a:t>
            </a:r>
            <a:r>
              <a:rPr lang="en-US" sz="1800" dirty="0" err="1" smtClean="0"/>
              <a:t>setzt</a:t>
            </a:r>
            <a:r>
              <a:rPr lang="en-US" sz="1800" dirty="0" smtClean="0"/>
              <a:t> </a:t>
            </a:r>
            <a:r>
              <a:rPr lang="en-US" sz="1800" dirty="0" err="1" smtClean="0"/>
              <a:t>sich</a:t>
            </a:r>
            <a:r>
              <a:rPr lang="en-US" sz="1800" dirty="0" smtClean="0"/>
              <a:t> </a:t>
            </a:r>
            <a:r>
              <a:rPr lang="en-US" sz="1800" dirty="0" err="1" smtClean="0"/>
              <a:t>ab</a:t>
            </a:r>
            <a:endParaRPr lang="en-US" sz="1800" dirty="0"/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sz="1800" dirty="0"/>
              <a:t>H</a:t>
            </a:r>
            <a:r>
              <a:rPr lang="en-US" sz="1800" baseline="-25000" dirty="0"/>
              <a:t>2</a:t>
            </a:r>
            <a:r>
              <a:rPr lang="en-US" sz="1800" dirty="0"/>
              <a:t>O/</a:t>
            </a:r>
            <a:r>
              <a:rPr lang="en-US" sz="1800" dirty="0" err="1"/>
              <a:t>Seifengemisch</a:t>
            </a:r>
            <a:r>
              <a:rPr lang="en-US" sz="1800" dirty="0"/>
              <a:t> </a:t>
            </a:r>
            <a:r>
              <a:rPr lang="en-US" sz="1800" dirty="0" err="1" smtClean="0"/>
              <a:t>ablassen</a:t>
            </a:r>
            <a:endParaRPr lang="en-US" sz="1800" dirty="0" smtClean="0"/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sz="1800" dirty="0" err="1" smtClean="0"/>
              <a:t>Vorgang</a:t>
            </a:r>
            <a:r>
              <a:rPr lang="en-US" sz="1800" dirty="0" smtClean="0"/>
              <a:t> </a:t>
            </a:r>
            <a:r>
              <a:rPr lang="en-US" sz="1800" dirty="0" err="1" smtClean="0"/>
              <a:t>mehrfach</a:t>
            </a:r>
            <a:r>
              <a:rPr lang="en-US" sz="1800" dirty="0" smtClean="0"/>
              <a:t> </a:t>
            </a:r>
            <a:r>
              <a:rPr lang="en-US" sz="1800" dirty="0" err="1" smtClean="0"/>
              <a:t>wiederholen</a:t>
            </a:r>
            <a:endParaRPr lang="en-US" sz="1800" dirty="0"/>
          </a:p>
          <a:p>
            <a:pPr>
              <a:spcBef>
                <a:spcPts val="0"/>
              </a:spcBef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0443495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Revolution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on">
      <a:majorFont>
        <a:latin typeface="Trebuchet MS"/>
        <a:ea typeface=""/>
        <a:cs typeface=""/>
        <a:font script="Jpan" typeface="ＭＳ ゴシック"/>
      </a:majorFont>
      <a:minorFont>
        <a:latin typeface="Trebuchet MS"/>
        <a:ea typeface=""/>
        <a:cs typeface=""/>
        <a:font script="Jpan" typeface="ＭＳ ゴシック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Revolution.thmx</Template>
  <TotalTime>975</TotalTime>
  <Words>1261</Words>
  <Application>Microsoft Macintosh PowerPoint</Application>
  <PresentationFormat>On-screen Show (4:3)</PresentationFormat>
  <Paragraphs>343</Paragraphs>
  <Slides>43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4" baseType="lpstr">
      <vt:lpstr>Revolution</vt:lpstr>
      <vt:lpstr>Biokraftstoffe</vt:lpstr>
      <vt:lpstr>Inhalt</vt:lpstr>
      <vt:lpstr>Herstellung von Biodiesel anhand eines Experiments</vt:lpstr>
      <vt:lpstr>Gerätschaften </vt:lpstr>
      <vt:lpstr>Chemikalien</vt:lpstr>
      <vt:lpstr>Chemikalien</vt:lpstr>
      <vt:lpstr>Chemikalien</vt:lpstr>
      <vt:lpstr>Chemikalien</vt:lpstr>
      <vt:lpstr>Durchführung</vt:lpstr>
      <vt:lpstr>Abweichung</vt:lpstr>
      <vt:lpstr>Abweichung</vt:lpstr>
      <vt:lpstr>Abweichung</vt:lpstr>
      <vt:lpstr>Abweichung</vt:lpstr>
      <vt:lpstr>Abweichung</vt:lpstr>
      <vt:lpstr>Das Resultat</vt:lpstr>
      <vt:lpstr>Beobachtung</vt:lpstr>
      <vt:lpstr>Was ist Biodiesel und was passiert während der Herstellung?</vt:lpstr>
      <vt:lpstr>Reaktionsgleichung</vt:lpstr>
      <vt:lpstr>Was ist Rapsöl?</vt:lpstr>
      <vt:lpstr>Was sind Fette?</vt:lpstr>
      <vt:lpstr>Was sind Carbonsäuren?</vt:lpstr>
      <vt:lpstr>Was sind Carbonsäuren?</vt:lpstr>
      <vt:lpstr>Was ist Carbonsäuren?</vt:lpstr>
      <vt:lpstr>Was ist Glycerin?</vt:lpstr>
      <vt:lpstr>Was sind Ester?</vt:lpstr>
      <vt:lpstr>Bildung von Fetten</vt:lpstr>
      <vt:lpstr>Was ist Methanol?</vt:lpstr>
      <vt:lpstr>Ablauf einer Umesterung</vt:lpstr>
      <vt:lpstr>Warum wird NaOH benötigt?</vt:lpstr>
      <vt:lpstr>Welchen Effekt hat NaOH?</vt:lpstr>
      <vt:lpstr>Auswertung</vt:lpstr>
      <vt:lpstr>Welche Verwendung und Bedeutung hat Biodiesel heute?</vt:lpstr>
      <vt:lpstr>Biodiesel</vt:lpstr>
      <vt:lpstr>Diesel</vt:lpstr>
      <vt:lpstr>Verwendung</vt:lpstr>
      <vt:lpstr>Verwendung</vt:lpstr>
      <vt:lpstr>Verwendung</vt:lpstr>
      <vt:lpstr>Verwendung</vt:lpstr>
      <vt:lpstr>Produktion</vt:lpstr>
      <vt:lpstr>Zukunftsbedeutung</vt:lpstr>
      <vt:lpstr>Zukunftsbedeutung</vt:lpstr>
      <vt:lpstr>Zukunftsbedeutung</vt:lpstr>
      <vt:lpstr>Biokraftstoffe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Biokraftstoff</dc:title>
  <dc:creator>Tim Howe</dc:creator>
  <cp:lastModifiedBy>Tim Howe</cp:lastModifiedBy>
  <cp:revision>70</cp:revision>
  <dcterms:created xsi:type="dcterms:W3CDTF">2011-03-09T13:26:57Z</dcterms:created>
  <dcterms:modified xsi:type="dcterms:W3CDTF">2011-03-13T13:04:08Z</dcterms:modified>
</cp:coreProperties>
</file>